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5" r:id="rId2"/>
    <p:sldId id="754" r:id="rId3"/>
    <p:sldId id="801" r:id="rId4"/>
    <p:sldId id="802" r:id="rId5"/>
    <p:sldId id="803" r:id="rId6"/>
    <p:sldId id="804" r:id="rId7"/>
    <p:sldId id="805" r:id="rId8"/>
    <p:sldId id="806" r:id="rId9"/>
    <p:sldId id="807" r:id="rId10"/>
    <p:sldId id="808" r:id="rId11"/>
    <p:sldId id="809" r:id="rId12"/>
    <p:sldId id="810" r:id="rId13"/>
    <p:sldId id="811" r:id="rId14"/>
    <p:sldId id="812" r:id="rId15"/>
    <p:sldId id="813" r:id="rId16"/>
    <p:sldId id="814" r:id="rId17"/>
    <p:sldId id="815" r:id="rId18"/>
    <p:sldId id="816" r:id="rId19"/>
    <p:sldId id="817" r:id="rId20"/>
    <p:sldId id="819" r:id="rId21"/>
    <p:sldId id="818" r:id="rId22"/>
    <p:sldId id="820" r:id="rId23"/>
    <p:sldId id="821" r:id="rId24"/>
    <p:sldId id="822" r:id="rId25"/>
    <p:sldId id="823" r:id="rId26"/>
    <p:sldId id="774" r:id="rId27"/>
    <p:sldId id="779" r:id="rId28"/>
    <p:sldId id="780" r:id="rId29"/>
    <p:sldId id="824" r:id="rId30"/>
    <p:sldId id="825" r:id="rId31"/>
    <p:sldId id="826" r:id="rId32"/>
    <p:sldId id="827" r:id="rId33"/>
    <p:sldId id="828" r:id="rId34"/>
    <p:sldId id="829" r:id="rId35"/>
    <p:sldId id="830" r:id="rId36"/>
    <p:sldId id="831" r:id="rId37"/>
    <p:sldId id="832" r:id="rId38"/>
    <p:sldId id="833" r:id="rId39"/>
  </p:sldIdLst>
  <p:sldSz cx="12192000" cy="6858000"/>
  <p:notesSz cx="6805613" cy="9944100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9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5" pos="7650" userDrawn="1">
          <p15:clr>
            <a:srgbClr val="A4A3A4"/>
          </p15:clr>
        </p15:guide>
        <p15:guide id="6" orient="horz" pos="1200" userDrawn="1">
          <p15:clr>
            <a:srgbClr val="A4A3A4"/>
          </p15:clr>
        </p15:guide>
        <p15:guide id="7" pos="692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214"/>
    <a:srgbClr val="EAB200"/>
    <a:srgbClr val="ED7D31"/>
    <a:srgbClr val="2F5597"/>
    <a:srgbClr val="FFD966"/>
    <a:srgbClr val="00B0F0"/>
    <a:srgbClr val="FF99CC"/>
    <a:srgbClr val="00B050"/>
    <a:srgbClr val="B1BDF1"/>
    <a:srgbClr val="95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96" autoAdjust="0"/>
  </p:normalViewPr>
  <p:slideViewPr>
    <p:cSldViewPr snapToGrid="0">
      <p:cViewPr>
        <p:scale>
          <a:sx n="81" d="100"/>
          <a:sy n="81" d="100"/>
        </p:scale>
        <p:origin x="-288" y="-72"/>
      </p:cViewPr>
      <p:guideLst>
        <p:guide orient="horz" pos="890"/>
        <p:guide orient="horz" pos="1200"/>
        <p:guide pos="347"/>
        <p:guide pos="7650"/>
        <p:guide pos="6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38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A5FDA-3ABD-4F5A-A8E1-3EACD844AA0E}" type="datetime1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21B72-D5D6-4B25-81DB-AB85CA74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68871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AABCD87-94AF-4B5B-BAF1-F5284FE899C7}" type="datetime1">
              <a:rPr lang="ru-RU" smtClean="0"/>
              <a:t>13.01.2022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834F1D5-33B3-480A-A4E8-311841A67364}" type="datetime1">
              <a:rPr lang="ru-RU" smtClean="0"/>
              <a:t>13.01.2022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888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t>13.01.2022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89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t>13.01.2022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8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t>13.01.2022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89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t>13.01.2022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89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t>13.01.2022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8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t>13.01.2022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8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t>13.01.2022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8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t>13.01.2022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89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t>13.01.2022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89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t>13.01.2022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8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t>13.01.2022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89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t>13.01.2022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89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t>13.01.2022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8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=""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15.gi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20.jpeg"/><Relationship Id="rId2" Type="http://schemas.openxmlformats.org/officeDocument/2006/relationships/tags" Target="../tags/tag7.xml"/><Relationship Id="rId16" Type="http://schemas.openxmlformats.org/officeDocument/2006/relationships/image" Target="../media/image24.gi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19.jpe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29.jpe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28.jpe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7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11" Type="http://schemas.openxmlformats.org/officeDocument/2006/relationships/image" Target="../media/image66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67.pn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11" Type="http://schemas.openxmlformats.org/officeDocument/2006/relationships/image" Target="../media/image66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microsoft.com/office/2007/relationships/hdphoto" Target="../media/hdphoto5.wdp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11" Type="http://schemas.microsoft.com/office/2007/relationships/hdphoto" Target="../media/hdphoto5.wdp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4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11" Type="http://schemas.microsoft.com/office/2007/relationships/hdphoto" Target="../media/hdphoto5.wdp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7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45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11" Type="http://schemas.microsoft.com/office/2007/relationships/hdphoto" Target="../media/hdphoto5.wdp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7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45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11" Type="http://schemas.microsoft.com/office/2007/relationships/hdphoto" Target="../media/hdphoto5.wdp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7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45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11" Type="http://schemas.microsoft.com/office/2007/relationships/hdphoto" Target="../media/hdphoto5.wdp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9"/>
          <a:stretch/>
        </p:blipFill>
        <p:spPr>
          <a:xfrm>
            <a:off x="-7293" y="14514"/>
            <a:ext cx="12199293" cy="6843486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7970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"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63DCCC5-C5C7-4939-A893-4A4DB73304DC}"/>
              </a:ext>
            </a:extLst>
          </p:cNvPr>
          <p:cNvSpPr/>
          <p:nvPr/>
        </p:nvSpPr>
        <p:spPr>
          <a:xfrm rot="10800000">
            <a:off x="-7293" y="14514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0849" y="2058519"/>
            <a:ext cx="10690488" cy="2077492"/>
          </a:xfr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Решение практико-ориентированных задач математического содержания в 7 - 9 классах</a:t>
            </a: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C5B8FA12-8F11-450D-B1D4-14C77A453207}"/>
              </a:ext>
            </a:extLst>
          </p:cNvPr>
          <p:cNvGrpSpPr/>
          <p:nvPr/>
        </p:nvGrpSpPr>
        <p:grpSpPr>
          <a:xfrm>
            <a:off x="9784442" y="13900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13721" y="5897480"/>
            <a:ext cx="69978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сети Интернет и в корпоративных сетях, а также запись в память ЭВМ, для частного или публичного использования, без письменного разрешения владельца авторских прав. © </a:t>
            </a:r>
            <a:r>
              <a:rPr lang="ru-RU" sz="800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АО «Издательство «Просвещение», 2020</a:t>
            </a:r>
            <a:endParaRPr lang="ru-RU" sz="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91460" y="875918"/>
            <a:ext cx="2114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основано в 1930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814225"/>
            <a:ext cx="163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72866"/>
            <a:ext cx="121396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</a:t>
            </a:r>
            <a:r>
              <a:rPr lang="ru-RU" b="1" dirty="0" smtClean="0"/>
              <a:t>2</a:t>
            </a:r>
            <a:endParaRPr lang="ru-RU" b="1" dirty="0"/>
          </a:p>
          <a:p>
            <a:r>
              <a:rPr lang="ru-RU" dirty="0"/>
              <a:t>Для того чтобы спасти от вырубки одно дерево, требуется </a:t>
            </a:r>
            <a:r>
              <a:rPr lang="ru-RU" dirty="0" smtClean="0"/>
              <a:t>собрать и </a:t>
            </a:r>
            <a:r>
              <a:rPr lang="ru-RU" dirty="0"/>
              <a:t>сдать на переработку около 80 кг макулатуры. Эта информация</a:t>
            </a:r>
            <a:r>
              <a:rPr lang="ru-RU" dirty="0" smtClean="0"/>
              <a:t>, услышанная </a:t>
            </a:r>
            <a:r>
              <a:rPr lang="ru-RU" dirty="0"/>
              <a:t>на уроке, очень заинтересовала </a:t>
            </a:r>
            <a:r>
              <a:rPr lang="ru-RU" dirty="0" smtClean="0"/>
              <a:t>друзей-семиклассников Романа </a:t>
            </a:r>
            <a:r>
              <a:rPr lang="ru-RU" dirty="0"/>
              <a:t>и Михаила. Они придумали проект и организовали сбор </a:t>
            </a:r>
            <a:r>
              <a:rPr lang="ru-RU" dirty="0" smtClean="0"/>
              <a:t>макулатуры </a:t>
            </a:r>
            <a:r>
              <a:rPr lang="ru-RU" dirty="0"/>
              <a:t>школьниками всей области, а школам-победителям </a:t>
            </a:r>
            <a:r>
              <a:rPr lang="ru-RU" dirty="0" smtClean="0"/>
              <a:t>областной </a:t>
            </a:r>
            <a:r>
              <a:rPr lang="ru-RU" dirty="0"/>
              <a:t>филиал Российского центра защиты леса подарил </a:t>
            </a:r>
            <a:r>
              <a:rPr lang="ru-RU" dirty="0" smtClean="0"/>
              <a:t>саженцы для </a:t>
            </a:r>
            <a:r>
              <a:rPr lang="ru-RU" dirty="0"/>
              <a:t>высадки на пришкольном участке. Учащиеся школы, в которой</a:t>
            </a:r>
          </a:p>
          <a:p>
            <a:r>
              <a:rPr lang="ru-RU" dirty="0"/>
              <a:t>учатся Роман и Михаил, собрали 1,2 т макулатуры, причём </a:t>
            </a:r>
            <a:r>
              <a:rPr lang="ru-RU" dirty="0" smtClean="0"/>
              <a:t>учащиеся </a:t>
            </a:r>
            <a:r>
              <a:rPr lang="ru-RU" dirty="0"/>
              <a:t>начальной школы собрали 20 % всего количества, основной </a:t>
            </a:r>
            <a:r>
              <a:rPr lang="ru-RU" dirty="0" smtClean="0"/>
              <a:t>— 60 </a:t>
            </a:r>
            <a:r>
              <a:rPr lang="ru-RU" dirty="0"/>
              <a:t>% и старшей — 20 %. Сколько деревьев спасли учащиеся</a:t>
            </a:r>
          </a:p>
          <a:p>
            <a:r>
              <a:rPr lang="ru-RU" dirty="0"/>
              <a:t>а) начальной школы,</a:t>
            </a:r>
          </a:p>
          <a:p>
            <a:r>
              <a:rPr lang="ru-RU" dirty="0"/>
              <a:t>б) основной школы,</a:t>
            </a:r>
          </a:p>
          <a:p>
            <a:r>
              <a:rPr lang="ru-RU" dirty="0"/>
              <a:t>в) старшей школы?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619429"/>
                  </p:ext>
                </p:extLst>
              </p:nvPr>
            </p:nvGraphicFramePr>
            <p:xfrm>
              <a:off x="3437719" y="3271797"/>
              <a:ext cx="7999105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9624"/>
                    <a:gridCol w="791570"/>
                    <a:gridCol w="2483893"/>
                    <a:gridCol w="263401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Начальная школа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i="1" dirty="0" smtClean="0">
                                    <a:latin typeface="Cambria Math"/>
                                  </a:rPr>
                                  <m:t>1200</m:t>
                                </m:r>
                                <m:r>
                                  <a:rPr lang="ru-RU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ru-RU" b="0" i="1" dirty="0" smtClean="0">
                                    <a:latin typeface="Cambria Math"/>
                                    <a:ea typeface="Cambria Math"/>
                                  </a:rPr>
                                  <m:t>0,2=240 (кг)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240:80=3 (дерева)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Основная школа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60%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i="1" dirty="0" smtClean="0">
                                    <a:latin typeface="Cambria Math"/>
                                  </a:rPr>
                                  <m:t>1200</m:t>
                                </m:r>
                                <m:r>
                                  <a:rPr lang="ru-RU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ru-RU" b="0" i="1" dirty="0" smtClean="0">
                                    <a:latin typeface="Cambria Math"/>
                                    <a:ea typeface="Cambria Math"/>
                                  </a:rPr>
                                  <m:t>0,6=720 (кг)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720:80=9 (деревьев)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Средняя школа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i="1" dirty="0" smtClean="0">
                                    <a:latin typeface="Cambria Math"/>
                                  </a:rPr>
                                  <m:t>1200</m:t>
                                </m:r>
                                <m:r>
                                  <a:rPr lang="ru-RU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ru-RU" b="0" i="1" dirty="0" smtClean="0">
                                    <a:latin typeface="Cambria Math"/>
                                    <a:ea typeface="Cambria Math"/>
                                  </a:rPr>
                                  <m:t>0,2=240 (кг)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240:80=3 (дерева)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Итого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100%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1,2 т = 1200</a:t>
                          </a:r>
                          <a:r>
                            <a:rPr lang="ru-RU" baseline="0" dirty="0" smtClean="0"/>
                            <a:t> 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619429"/>
                  </p:ext>
                </p:extLst>
              </p:nvPr>
            </p:nvGraphicFramePr>
            <p:xfrm>
              <a:off x="3437719" y="3271797"/>
              <a:ext cx="7999105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9624"/>
                    <a:gridCol w="791570"/>
                    <a:gridCol w="2483893"/>
                    <a:gridCol w="263401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Начальная школа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6462" t="-8197" r="-10638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3935" t="-8197" r="-231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Основная школа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60%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6462" t="-108197" r="-10638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3935" t="-108197" r="-231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Средняя школа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6462" t="-211667" r="-106388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3935" t="-211667" r="-231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Итого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100%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1,2 т = 1200</a:t>
                          </a:r>
                          <a:r>
                            <a:rPr lang="ru-RU" baseline="0" dirty="0" smtClean="0"/>
                            <a:t> 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Прямоугольник 8"/>
          <p:cNvSpPr/>
          <p:nvPr/>
        </p:nvSpPr>
        <p:spPr>
          <a:xfrm>
            <a:off x="3365433" y="5564454"/>
            <a:ext cx="783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Ответ: </a:t>
            </a:r>
            <a:r>
              <a:rPr lang="ru-RU" dirty="0" smtClean="0"/>
              <a:t>начальной и старшей школ</a:t>
            </a:r>
            <a:r>
              <a:rPr lang="ru-RU" dirty="0"/>
              <a:t>ы</a:t>
            </a:r>
            <a:r>
              <a:rPr lang="ru-RU" dirty="0" smtClean="0"/>
              <a:t> по 3 дерева, основной школы 9 деревьев.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648967" y="1760561"/>
            <a:ext cx="16786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52883" y="1760561"/>
            <a:ext cx="120100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2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814225"/>
            <a:ext cx="163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72866"/>
            <a:ext cx="121396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</a:t>
            </a:r>
            <a:r>
              <a:rPr lang="ru-RU" b="1" dirty="0" smtClean="0"/>
              <a:t>3</a:t>
            </a:r>
            <a:endParaRPr lang="ru-RU" b="1" dirty="0"/>
          </a:p>
          <a:p>
            <a:r>
              <a:rPr lang="ru-RU" dirty="0"/>
              <a:t>Известно, что в Южной Америке леса занимают 8,6 млн </a:t>
            </a:r>
            <a:r>
              <a:rPr lang="ru-RU" dirty="0" smtClean="0"/>
              <a:t>км</a:t>
            </a:r>
            <a:r>
              <a:rPr lang="ru-RU" baseline="30000" dirty="0" smtClean="0"/>
              <a:t>2</a:t>
            </a:r>
            <a:r>
              <a:rPr lang="ru-RU" dirty="0" smtClean="0"/>
              <a:t>, а </a:t>
            </a:r>
            <a:r>
              <a:rPr lang="ru-RU" dirty="0"/>
              <a:t>в Африке — 6,7 млн </a:t>
            </a:r>
            <a:r>
              <a:rPr lang="ru-RU" dirty="0" smtClean="0"/>
              <a:t>км</a:t>
            </a:r>
            <a:r>
              <a:rPr lang="ru-RU" baseline="30000" dirty="0" smtClean="0"/>
              <a:t>2</a:t>
            </a:r>
            <a:r>
              <a:rPr lang="ru-RU" dirty="0" smtClean="0"/>
              <a:t>. </a:t>
            </a:r>
            <a:r>
              <a:rPr lang="ru-RU" dirty="0"/>
              <a:t>Площадь лесов в этих регионах </a:t>
            </a:r>
            <a:r>
              <a:rPr lang="ru-RU" dirty="0" smtClean="0"/>
              <a:t>постоянно </a:t>
            </a:r>
            <a:r>
              <a:rPr lang="ru-RU" dirty="0"/>
              <a:t>сокращается, по оценкам специалистов, примерно </a:t>
            </a:r>
            <a:r>
              <a:rPr lang="ru-RU" dirty="0" smtClean="0"/>
              <a:t>на 40 </a:t>
            </a:r>
            <a:r>
              <a:rPr lang="ru-RU" dirty="0"/>
              <a:t>000 </a:t>
            </a:r>
            <a:r>
              <a:rPr lang="ru-RU" dirty="0" smtClean="0"/>
              <a:t>км</a:t>
            </a:r>
            <a:r>
              <a:rPr lang="ru-RU" baseline="30000" dirty="0" smtClean="0"/>
              <a:t>2 </a:t>
            </a:r>
            <a:r>
              <a:rPr lang="ru-RU" dirty="0" smtClean="0"/>
              <a:t>в </a:t>
            </a:r>
            <a:r>
              <a:rPr lang="ru-RU" dirty="0"/>
              <a:t>год. Запишите формулу изменения площади </a:t>
            </a:r>
            <a:r>
              <a:rPr lang="ru-RU" dirty="0" smtClean="0"/>
              <a:t>лесов на </a:t>
            </a:r>
            <a:r>
              <a:rPr lang="ru-RU" dirty="0"/>
              <a:t>территории Южной Америки и Африки и с её помощью </a:t>
            </a:r>
            <a:r>
              <a:rPr lang="ru-RU" dirty="0" smtClean="0"/>
              <a:t>определите</a:t>
            </a:r>
            <a:r>
              <a:rPr lang="ru-RU" dirty="0"/>
              <a:t>, через сколько лет площадь лесов в Южной Америке </a:t>
            </a:r>
            <a:r>
              <a:rPr lang="ru-RU" dirty="0" smtClean="0"/>
              <a:t>и Африке </a:t>
            </a:r>
            <a:r>
              <a:rPr lang="ru-RU" dirty="0"/>
              <a:t>сократится на 20 %, если не будут предприняты </a:t>
            </a:r>
            <a:r>
              <a:rPr lang="ru-RU" dirty="0" smtClean="0"/>
              <a:t>усилия по </a:t>
            </a:r>
            <a:r>
              <a:rPr lang="ru-RU" dirty="0"/>
              <a:t>их восстановлению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1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814225"/>
            <a:ext cx="163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72866"/>
            <a:ext cx="121396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</a:t>
            </a:r>
            <a:r>
              <a:rPr lang="ru-RU" b="1" dirty="0" smtClean="0"/>
              <a:t>3</a:t>
            </a:r>
            <a:endParaRPr lang="ru-RU" b="1" dirty="0"/>
          </a:p>
          <a:p>
            <a:r>
              <a:rPr lang="ru-RU" dirty="0"/>
              <a:t>Известно, что в Южной Америке леса занимают 8,6 млн </a:t>
            </a:r>
            <a:r>
              <a:rPr lang="ru-RU" dirty="0" smtClean="0"/>
              <a:t>км</a:t>
            </a:r>
            <a:r>
              <a:rPr lang="ru-RU" baseline="30000" dirty="0" smtClean="0"/>
              <a:t>2</a:t>
            </a:r>
            <a:r>
              <a:rPr lang="ru-RU" dirty="0" smtClean="0"/>
              <a:t>, а </a:t>
            </a:r>
            <a:r>
              <a:rPr lang="ru-RU" dirty="0"/>
              <a:t>в Африке — 6,7 млн </a:t>
            </a:r>
            <a:r>
              <a:rPr lang="ru-RU" dirty="0" smtClean="0"/>
              <a:t>км</a:t>
            </a:r>
            <a:r>
              <a:rPr lang="ru-RU" baseline="30000" dirty="0" smtClean="0"/>
              <a:t>2</a:t>
            </a:r>
            <a:r>
              <a:rPr lang="ru-RU" dirty="0" smtClean="0"/>
              <a:t>. </a:t>
            </a:r>
            <a:r>
              <a:rPr lang="ru-RU" dirty="0"/>
              <a:t>Площадь лесов в этих регионах </a:t>
            </a:r>
            <a:r>
              <a:rPr lang="ru-RU" dirty="0" smtClean="0"/>
              <a:t>постоянно </a:t>
            </a:r>
            <a:r>
              <a:rPr lang="ru-RU" dirty="0"/>
              <a:t>сокращается, по оценкам специалистов, примерно </a:t>
            </a:r>
            <a:r>
              <a:rPr lang="ru-RU" dirty="0" smtClean="0"/>
              <a:t>на 40 </a:t>
            </a:r>
            <a:r>
              <a:rPr lang="ru-RU" dirty="0"/>
              <a:t>000 </a:t>
            </a:r>
            <a:r>
              <a:rPr lang="ru-RU" dirty="0" smtClean="0"/>
              <a:t>км</a:t>
            </a:r>
            <a:r>
              <a:rPr lang="ru-RU" baseline="30000" dirty="0" smtClean="0"/>
              <a:t>2 </a:t>
            </a:r>
            <a:r>
              <a:rPr lang="ru-RU" dirty="0" smtClean="0"/>
              <a:t>в </a:t>
            </a:r>
            <a:r>
              <a:rPr lang="ru-RU" dirty="0"/>
              <a:t>год. Запишите формулу изменения площади </a:t>
            </a:r>
            <a:r>
              <a:rPr lang="ru-RU" dirty="0" smtClean="0"/>
              <a:t>лесов на </a:t>
            </a:r>
            <a:r>
              <a:rPr lang="ru-RU" dirty="0"/>
              <a:t>территории Южной Америки и Африки и с её помощью </a:t>
            </a:r>
            <a:r>
              <a:rPr lang="ru-RU" dirty="0" smtClean="0"/>
              <a:t>определите</a:t>
            </a:r>
            <a:r>
              <a:rPr lang="ru-RU" dirty="0"/>
              <a:t>, через сколько лет площадь лесов в Южной Америке </a:t>
            </a:r>
            <a:r>
              <a:rPr lang="ru-RU" dirty="0" smtClean="0"/>
              <a:t>и Африке </a:t>
            </a:r>
            <a:r>
              <a:rPr lang="ru-RU" dirty="0"/>
              <a:t>сократится на 20 %, если не будут предприняты </a:t>
            </a:r>
            <a:r>
              <a:rPr lang="ru-RU" dirty="0" smtClean="0"/>
              <a:t>усилия по </a:t>
            </a:r>
            <a:r>
              <a:rPr lang="ru-RU" dirty="0"/>
              <a:t>их восстановлению</a:t>
            </a:r>
            <a:r>
              <a:rPr lang="ru-RU" dirty="0" smtClean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0" y="2650194"/>
                <a:ext cx="1213965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/>
                  <a:t>Решение.</a:t>
                </a:r>
                <a:endParaRPr lang="ru-RU" b="1" dirty="0"/>
              </a:p>
              <a:p>
                <a:r>
                  <a:rPr lang="ru-RU" dirty="0" smtClean="0"/>
                  <a:t>Пусть площадь лесов за </a:t>
                </a:r>
                <a:r>
                  <a:rPr lang="en-US" dirty="0" smtClean="0"/>
                  <a:t>S</a:t>
                </a:r>
                <a:r>
                  <a:rPr lang="ru-RU" dirty="0" smtClean="0"/>
                  <a:t> км</a:t>
                </a:r>
                <a:r>
                  <a:rPr lang="ru-RU" baseline="30000" dirty="0" smtClean="0"/>
                  <a:t>2</a:t>
                </a:r>
                <a:r>
                  <a:rPr lang="ru-RU" dirty="0" smtClean="0"/>
                  <a:t>, количество лет, за которые сокращается площадь лесов  </a:t>
                </a:r>
                <a:r>
                  <a:rPr lang="en-US" dirty="0" smtClean="0"/>
                  <a:t>n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Формула изменения  площади лесов на территории Южной Америки и Африки:</a:t>
                </a:r>
              </a:p>
              <a:p>
                <a:pPr algn="ctr"/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−40000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=0,8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50194"/>
                <a:ext cx="12139655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402" t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5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814225"/>
            <a:ext cx="163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72866"/>
            <a:ext cx="121396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</a:t>
            </a:r>
            <a:r>
              <a:rPr lang="ru-RU" b="1" dirty="0" smtClean="0"/>
              <a:t>3</a:t>
            </a:r>
            <a:endParaRPr lang="ru-RU" b="1" dirty="0"/>
          </a:p>
          <a:p>
            <a:r>
              <a:rPr lang="ru-RU" dirty="0"/>
              <a:t>Известно, что в Южной Америке леса занимают 8,6 млн </a:t>
            </a:r>
            <a:r>
              <a:rPr lang="ru-RU" dirty="0" smtClean="0"/>
              <a:t>км</a:t>
            </a:r>
            <a:r>
              <a:rPr lang="ru-RU" baseline="30000" dirty="0" smtClean="0"/>
              <a:t>2</a:t>
            </a:r>
            <a:r>
              <a:rPr lang="ru-RU" dirty="0" smtClean="0"/>
              <a:t>, а </a:t>
            </a:r>
            <a:r>
              <a:rPr lang="ru-RU" dirty="0"/>
              <a:t>в Африке — 6,7 млн </a:t>
            </a:r>
            <a:r>
              <a:rPr lang="ru-RU" dirty="0" smtClean="0"/>
              <a:t>км</a:t>
            </a:r>
            <a:r>
              <a:rPr lang="ru-RU" baseline="30000" dirty="0" smtClean="0"/>
              <a:t>2</a:t>
            </a:r>
            <a:r>
              <a:rPr lang="ru-RU" dirty="0" smtClean="0"/>
              <a:t>. </a:t>
            </a:r>
            <a:r>
              <a:rPr lang="ru-RU" dirty="0"/>
              <a:t>Площадь лесов в этих регионах </a:t>
            </a:r>
            <a:r>
              <a:rPr lang="ru-RU" dirty="0" smtClean="0"/>
              <a:t>постоянно </a:t>
            </a:r>
            <a:r>
              <a:rPr lang="ru-RU" dirty="0"/>
              <a:t>сокращается, по оценкам специалистов, примерно </a:t>
            </a:r>
            <a:r>
              <a:rPr lang="ru-RU" dirty="0" smtClean="0"/>
              <a:t>на 40 </a:t>
            </a:r>
            <a:r>
              <a:rPr lang="ru-RU" dirty="0"/>
              <a:t>000 </a:t>
            </a:r>
            <a:r>
              <a:rPr lang="ru-RU" dirty="0" smtClean="0"/>
              <a:t>км</a:t>
            </a:r>
            <a:r>
              <a:rPr lang="ru-RU" baseline="30000" dirty="0" smtClean="0"/>
              <a:t>2 </a:t>
            </a:r>
            <a:r>
              <a:rPr lang="ru-RU" dirty="0" smtClean="0"/>
              <a:t>в </a:t>
            </a:r>
            <a:r>
              <a:rPr lang="ru-RU" dirty="0"/>
              <a:t>год. Запишите формулу изменения площади </a:t>
            </a:r>
            <a:r>
              <a:rPr lang="ru-RU" dirty="0" smtClean="0"/>
              <a:t>лесов на </a:t>
            </a:r>
            <a:r>
              <a:rPr lang="ru-RU" dirty="0"/>
              <a:t>территории Южной Америки и Африки и с её помощью </a:t>
            </a:r>
            <a:r>
              <a:rPr lang="ru-RU" dirty="0" smtClean="0"/>
              <a:t>определите</a:t>
            </a:r>
            <a:r>
              <a:rPr lang="ru-RU" dirty="0"/>
              <a:t>, через сколько лет площадь лесов в Южной Америке </a:t>
            </a:r>
            <a:r>
              <a:rPr lang="ru-RU" dirty="0" smtClean="0"/>
              <a:t>и Африке </a:t>
            </a:r>
            <a:r>
              <a:rPr lang="ru-RU" dirty="0"/>
              <a:t>сократится на 20 %, если не будут предприняты </a:t>
            </a:r>
            <a:r>
              <a:rPr lang="ru-RU" dirty="0" smtClean="0"/>
              <a:t>усилия по </a:t>
            </a:r>
            <a:r>
              <a:rPr lang="ru-RU" dirty="0"/>
              <a:t>их восстановлению</a:t>
            </a:r>
            <a:r>
              <a:rPr lang="ru-RU" dirty="0" smtClean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0" y="2650194"/>
                <a:ext cx="12139655" cy="3072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/>
                  <a:t>Решение.</a:t>
                </a:r>
                <a:endParaRPr lang="ru-RU" b="1" dirty="0"/>
              </a:p>
              <a:p>
                <a:r>
                  <a:rPr lang="ru-RU" dirty="0" smtClean="0"/>
                  <a:t>Пусть площадь лесов за </a:t>
                </a:r>
                <a:r>
                  <a:rPr lang="en-US" dirty="0" smtClean="0"/>
                  <a:t>S</a:t>
                </a:r>
                <a:r>
                  <a:rPr lang="ru-RU" dirty="0" smtClean="0"/>
                  <a:t> км</a:t>
                </a:r>
                <a:r>
                  <a:rPr lang="ru-RU" baseline="30000" dirty="0" smtClean="0"/>
                  <a:t>2</a:t>
                </a:r>
                <a:r>
                  <a:rPr lang="ru-RU" dirty="0" smtClean="0"/>
                  <a:t>, количество лет, за которые сокращается площадь лесов  </a:t>
                </a:r>
                <a:r>
                  <a:rPr lang="en-US" dirty="0" smtClean="0"/>
                  <a:t>n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Формула изменения  площади лесов на территории Южной Америки и Африки:</a:t>
                </a:r>
              </a:p>
              <a:p>
                <a:pPr algn="ctr"/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−40000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=0,8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ru-RU" dirty="0" smtClean="0"/>
                  <a:t>Выразим количество лет через площадь: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40000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−0,8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r>
                        <a:rPr lang="en-US" b="0" i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40000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=0,2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r>
                        <a:rPr lang="en-US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0,2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40000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200000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50194"/>
                <a:ext cx="12139655" cy="3072123"/>
              </a:xfrm>
              <a:prstGeom prst="rect">
                <a:avLst/>
              </a:prstGeom>
              <a:blipFill rotWithShape="1">
                <a:blip r:embed="rId4"/>
                <a:stretch>
                  <a:fillRect l="-402" t="-9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9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814225"/>
            <a:ext cx="163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72866"/>
            <a:ext cx="121396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</a:t>
            </a:r>
            <a:r>
              <a:rPr lang="ru-RU" b="1" dirty="0" smtClean="0"/>
              <a:t>3</a:t>
            </a:r>
            <a:endParaRPr lang="ru-RU" b="1" dirty="0"/>
          </a:p>
          <a:p>
            <a:r>
              <a:rPr lang="ru-RU" dirty="0"/>
              <a:t>Известно, что в Южной Америке леса занимают 8,6 млн </a:t>
            </a:r>
            <a:r>
              <a:rPr lang="ru-RU" dirty="0" smtClean="0"/>
              <a:t>км</a:t>
            </a:r>
            <a:r>
              <a:rPr lang="ru-RU" baseline="30000" dirty="0" smtClean="0"/>
              <a:t>2</a:t>
            </a:r>
            <a:r>
              <a:rPr lang="ru-RU" dirty="0" smtClean="0"/>
              <a:t>, а </a:t>
            </a:r>
            <a:r>
              <a:rPr lang="ru-RU" dirty="0"/>
              <a:t>в Африке — 6,7 млн </a:t>
            </a:r>
            <a:r>
              <a:rPr lang="ru-RU" dirty="0" smtClean="0"/>
              <a:t>км</a:t>
            </a:r>
            <a:r>
              <a:rPr lang="ru-RU" baseline="30000" dirty="0" smtClean="0"/>
              <a:t>2</a:t>
            </a:r>
            <a:r>
              <a:rPr lang="ru-RU" dirty="0" smtClean="0"/>
              <a:t>. </a:t>
            </a:r>
            <a:r>
              <a:rPr lang="ru-RU" dirty="0"/>
              <a:t>Площадь лесов в этих регионах </a:t>
            </a:r>
            <a:r>
              <a:rPr lang="ru-RU" dirty="0" smtClean="0"/>
              <a:t>постоянно </a:t>
            </a:r>
            <a:r>
              <a:rPr lang="ru-RU" dirty="0"/>
              <a:t>сокращается, по оценкам специалистов, примерно </a:t>
            </a:r>
            <a:r>
              <a:rPr lang="ru-RU" dirty="0" smtClean="0"/>
              <a:t>на 40 </a:t>
            </a:r>
            <a:r>
              <a:rPr lang="ru-RU" dirty="0"/>
              <a:t>000 </a:t>
            </a:r>
            <a:r>
              <a:rPr lang="ru-RU" dirty="0" smtClean="0"/>
              <a:t>км</a:t>
            </a:r>
            <a:r>
              <a:rPr lang="ru-RU" baseline="30000" dirty="0" smtClean="0"/>
              <a:t>2 </a:t>
            </a:r>
            <a:r>
              <a:rPr lang="ru-RU" dirty="0" smtClean="0"/>
              <a:t>в </a:t>
            </a:r>
            <a:r>
              <a:rPr lang="ru-RU" dirty="0"/>
              <a:t>год. Запишите формулу изменения площади </a:t>
            </a:r>
            <a:r>
              <a:rPr lang="ru-RU" dirty="0" smtClean="0"/>
              <a:t>лесов на </a:t>
            </a:r>
            <a:r>
              <a:rPr lang="ru-RU" dirty="0"/>
              <a:t>территории Южной Америки и Африки и с её помощью </a:t>
            </a:r>
            <a:r>
              <a:rPr lang="ru-RU" dirty="0" smtClean="0"/>
              <a:t>определите</a:t>
            </a:r>
            <a:r>
              <a:rPr lang="ru-RU" dirty="0"/>
              <a:t>, через сколько лет площадь лесов в Южной Америке </a:t>
            </a:r>
            <a:r>
              <a:rPr lang="ru-RU" dirty="0" smtClean="0"/>
              <a:t>и Африке </a:t>
            </a:r>
            <a:r>
              <a:rPr lang="ru-RU" dirty="0"/>
              <a:t>сократится на 20 %, если не будут предприняты </a:t>
            </a:r>
            <a:r>
              <a:rPr lang="ru-RU" dirty="0" smtClean="0"/>
              <a:t>усилия по </a:t>
            </a:r>
            <a:r>
              <a:rPr lang="ru-RU" dirty="0"/>
              <a:t>их восстановлению</a:t>
            </a:r>
            <a:r>
              <a:rPr lang="ru-RU" dirty="0" smtClean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0" y="2650194"/>
                <a:ext cx="12139655" cy="2795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/>
                  <a:t>Решение.</a:t>
                </a:r>
                <a:endParaRPr lang="ru-RU" b="1" dirty="0"/>
              </a:p>
              <a:p>
                <a:r>
                  <a:rPr lang="ru-RU" dirty="0" smtClean="0"/>
                  <a:t>Пусть площадь лесов за </a:t>
                </a:r>
                <a:r>
                  <a:rPr lang="en-US" dirty="0" smtClean="0"/>
                  <a:t>S</a:t>
                </a:r>
                <a:r>
                  <a:rPr lang="ru-RU" dirty="0" smtClean="0"/>
                  <a:t> км</a:t>
                </a:r>
                <a:r>
                  <a:rPr lang="ru-RU" baseline="30000" dirty="0" smtClean="0"/>
                  <a:t>2</a:t>
                </a:r>
                <a:r>
                  <a:rPr lang="ru-RU" dirty="0" smtClean="0"/>
                  <a:t>, количество лет, за которые сокращается площадь лесов  </a:t>
                </a:r>
                <a:r>
                  <a:rPr lang="en-US" dirty="0" smtClean="0"/>
                  <a:t>n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Формула изменения  площади лесов на территории Южной Америки и Африки:</a:t>
                </a:r>
              </a:p>
              <a:p>
                <a:pPr algn="ctr"/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−40000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=0,8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ru-RU" dirty="0" smtClean="0"/>
                  <a:t>Выразим количество лет через площадь: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200000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endParaRPr lang="ru-RU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Ю.А.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8600000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200000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=43 </m:t>
                      </m:r>
                      <m:d>
                        <m:d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/>
                            </a:rPr>
                            <m:t>года</m:t>
                          </m:r>
                        </m:e>
                      </m:d>
                      <m:r>
                        <a:rPr lang="ru-RU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50194"/>
                <a:ext cx="12139655" cy="2795124"/>
              </a:xfrm>
              <a:prstGeom prst="rect">
                <a:avLst/>
              </a:prstGeom>
              <a:blipFill rotWithShape="1">
                <a:blip r:embed="rId4"/>
                <a:stretch>
                  <a:fillRect l="-402" t="-10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8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814225"/>
            <a:ext cx="163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72866"/>
            <a:ext cx="121396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</a:t>
            </a:r>
            <a:r>
              <a:rPr lang="ru-RU" b="1" dirty="0" smtClean="0"/>
              <a:t>3</a:t>
            </a:r>
            <a:endParaRPr lang="ru-RU" b="1" dirty="0"/>
          </a:p>
          <a:p>
            <a:r>
              <a:rPr lang="ru-RU" dirty="0"/>
              <a:t>Известно, что в Южной Америке леса занимают 8,6 млн </a:t>
            </a:r>
            <a:r>
              <a:rPr lang="ru-RU" dirty="0" smtClean="0"/>
              <a:t>км</a:t>
            </a:r>
            <a:r>
              <a:rPr lang="ru-RU" baseline="30000" dirty="0" smtClean="0"/>
              <a:t>2</a:t>
            </a:r>
            <a:r>
              <a:rPr lang="ru-RU" dirty="0" smtClean="0"/>
              <a:t>, а </a:t>
            </a:r>
            <a:r>
              <a:rPr lang="ru-RU" dirty="0"/>
              <a:t>в Африке — 6,7 млн </a:t>
            </a:r>
            <a:r>
              <a:rPr lang="ru-RU" dirty="0" smtClean="0"/>
              <a:t>км</a:t>
            </a:r>
            <a:r>
              <a:rPr lang="ru-RU" baseline="30000" dirty="0" smtClean="0"/>
              <a:t>2</a:t>
            </a:r>
            <a:r>
              <a:rPr lang="ru-RU" dirty="0" smtClean="0"/>
              <a:t>. </a:t>
            </a:r>
            <a:r>
              <a:rPr lang="ru-RU" dirty="0"/>
              <a:t>Площадь лесов в этих регионах </a:t>
            </a:r>
            <a:r>
              <a:rPr lang="ru-RU" dirty="0" smtClean="0"/>
              <a:t>постоянно </a:t>
            </a:r>
            <a:r>
              <a:rPr lang="ru-RU" dirty="0"/>
              <a:t>сокращается, по оценкам специалистов, примерно </a:t>
            </a:r>
            <a:r>
              <a:rPr lang="ru-RU" dirty="0" smtClean="0"/>
              <a:t>на 40 </a:t>
            </a:r>
            <a:r>
              <a:rPr lang="ru-RU" dirty="0"/>
              <a:t>000 </a:t>
            </a:r>
            <a:r>
              <a:rPr lang="ru-RU" dirty="0" smtClean="0"/>
              <a:t>км</a:t>
            </a:r>
            <a:r>
              <a:rPr lang="ru-RU" baseline="30000" dirty="0" smtClean="0"/>
              <a:t>2 </a:t>
            </a:r>
            <a:r>
              <a:rPr lang="ru-RU" dirty="0" smtClean="0"/>
              <a:t>в </a:t>
            </a:r>
            <a:r>
              <a:rPr lang="ru-RU" dirty="0"/>
              <a:t>год. Запишите формулу изменения площади </a:t>
            </a:r>
            <a:r>
              <a:rPr lang="ru-RU" dirty="0" smtClean="0"/>
              <a:t>лесов на </a:t>
            </a:r>
            <a:r>
              <a:rPr lang="ru-RU" dirty="0"/>
              <a:t>территории Южной Америки и Африки и с её помощью </a:t>
            </a:r>
            <a:r>
              <a:rPr lang="ru-RU" dirty="0" smtClean="0"/>
              <a:t>определите</a:t>
            </a:r>
            <a:r>
              <a:rPr lang="ru-RU" dirty="0"/>
              <a:t>, через сколько лет площадь лесов в Южной Америке </a:t>
            </a:r>
            <a:r>
              <a:rPr lang="ru-RU" dirty="0" smtClean="0"/>
              <a:t>и Африке </a:t>
            </a:r>
            <a:r>
              <a:rPr lang="ru-RU" dirty="0"/>
              <a:t>сократится на 20 %, если не будут предприняты </a:t>
            </a:r>
            <a:r>
              <a:rPr lang="ru-RU" dirty="0" smtClean="0"/>
              <a:t>усилия по </a:t>
            </a:r>
            <a:r>
              <a:rPr lang="ru-RU" dirty="0"/>
              <a:t>их восстановлению</a:t>
            </a:r>
            <a:r>
              <a:rPr lang="ru-RU" dirty="0" smtClean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0" y="2650194"/>
                <a:ext cx="12139655" cy="386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/>
                  <a:t>Решение.</a:t>
                </a:r>
                <a:endParaRPr lang="ru-RU" b="1" dirty="0"/>
              </a:p>
              <a:p>
                <a:r>
                  <a:rPr lang="ru-RU" dirty="0" smtClean="0"/>
                  <a:t>Пусть площадь лесов за </a:t>
                </a:r>
                <a:r>
                  <a:rPr lang="en-US" dirty="0" smtClean="0"/>
                  <a:t>S</a:t>
                </a:r>
                <a:r>
                  <a:rPr lang="ru-RU" dirty="0" smtClean="0"/>
                  <a:t> км</a:t>
                </a:r>
                <a:r>
                  <a:rPr lang="ru-RU" baseline="30000" dirty="0" smtClean="0"/>
                  <a:t>2</a:t>
                </a:r>
                <a:r>
                  <a:rPr lang="ru-RU" dirty="0" smtClean="0"/>
                  <a:t>, количество лет, за которые сокращается площадь лесов  </a:t>
                </a:r>
                <a:r>
                  <a:rPr lang="en-US" dirty="0" smtClean="0"/>
                  <a:t>n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Формула изменения  площади лесов на территории Южной Америки и Африки:</a:t>
                </a:r>
              </a:p>
              <a:p>
                <a:pPr algn="ctr"/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−40000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=0,8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ru-RU" dirty="0" smtClean="0"/>
                  <a:t>Выразим количество лет через площадь: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200000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endParaRPr lang="ru-RU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Ю.А.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8600000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200000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=43 </m:t>
                      </m:r>
                      <m:d>
                        <m:d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/>
                            </a:rPr>
                            <m:t>года</m:t>
                          </m:r>
                        </m:e>
                      </m:d>
                      <m:r>
                        <a:rPr lang="ru-RU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Африки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67</m:t>
                          </m:r>
                          <m:r>
                            <a:rPr lang="ru-RU" i="1">
                              <a:latin typeface="Cambria Math"/>
                            </a:rPr>
                            <m:t>00000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200000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33,5</m:t>
                      </m:r>
                      <m:r>
                        <a:rPr lang="ru-RU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года</m:t>
                          </m:r>
                        </m:e>
                      </m:d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50194"/>
                <a:ext cx="12139655" cy="3869521"/>
              </a:xfrm>
              <a:prstGeom prst="rect">
                <a:avLst/>
              </a:prstGeom>
              <a:blipFill rotWithShape="1">
                <a:blip r:embed="rId4"/>
                <a:stretch>
                  <a:fillRect l="-402" t="-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1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814225"/>
            <a:ext cx="163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72866"/>
            <a:ext cx="121396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</a:t>
            </a:r>
            <a:r>
              <a:rPr lang="ru-RU" b="1" dirty="0" smtClean="0"/>
              <a:t>3</a:t>
            </a:r>
            <a:endParaRPr lang="ru-RU" b="1" dirty="0"/>
          </a:p>
          <a:p>
            <a:r>
              <a:rPr lang="ru-RU" dirty="0"/>
              <a:t>Известно, что в Южной Америке леса занимают 8,6 млн </a:t>
            </a:r>
            <a:r>
              <a:rPr lang="ru-RU" dirty="0" smtClean="0"/>
              <a:t>км</a:t>
            </a:r>
            <a:r>
              <a:rPr lang="ru-RU" baseline="30000" dirty="0" smtClean="0"/>
              <a:t>2</a:t>
            </a:r>
            <a:r>
              <a:rPr lang="ru-RU" dirty="0" smtClean="0"/>
              <a:t>, а </a:t>
            </a:r>
            <a:r>
              <a:rPr lang="ru-RU" dirty="0"/>
              <a:t>в Африке — 6,7 млн </a:t>
            </a:r>
            <a:r>
              <a:rPr lang="ru-RU" dirty="0" smtClean="0"/>
              <a:t>км</a:t>
            </a:r>
            <a:r>
              <a:rPr lang="ru-RU" baseline="30000" dirty="0" smtClean="0"/>
              <a:t>2</a:t>
            </a:r>
            <a:r>
              <a:rPr lang="ru-RU" dirty="0" smtClean="0"/>
              <a:t>. </a:t>
            </a:r>
            <a:r>
              <a:rPr lang="ru-RU" dirty="0"/>
              <a:t>Площадь лесов в этих регионах </a:t>
            </a:r>
            <a:r>
              <a:rPr lang="ru-RU" dirty="0" smtClean="0"/>
              <a:t>постоянно </a:t>
            </a:r>
            <a:r>
              <a:rPr lang="ru-RU" dirty="0"/>
              <a:t>сокращается, по оценкам специалистов, примерно </a:t>
            </a:r>
            <a:r>
              <a:rPr lang="ru-RU" dirty="0" smtClean="0"/>
              <a:t>на 40 </a:t>
            </a:r>
            <a:r>
              <a:rPr lang="ru-RU" dirty="0"/>
              <a:t>000 </a:t>
            </a:r>
            <a:r>
              <a:rPr lang="ru-RU" dirty="0" smtClean="0"/>
              <a:t>км</a:t>
            </a:r>
            <a:r>
              <a:rPr lang="ru-RU" baseline="30000" dirty="0" smtClean="0"/>
              <a:t>2 </a:t>
            </a:r>
            <a:r>
              <a:rPr lang="ru-RU" dirty="0" smtClean="0"/>
              <a:t>в </a:t>
            </a:r>
            <a:r>
              <a:rPr lang="ru-RU" dirty="0"/>
              <a:t>год. Запишите формулу изменения площади </a:t>
            </a:r>
            <a:r>
              <a:rPr lang="ru-RU" dirty="0" smtClean="0"/>
              <a:t>лесов на </a:t>
            </a:r>
            <a:r>
              <a:rPr lang="ru-RU" dirty="0"/>
              <a:t>территории Южной Америки и Африки и с её помощью </a:t>
            </a:r>
            <a:r>
              <a:rPr lang="ru-RU" dirty="0" smtClean="0"/>
              <a:t>определите</a:t>
            </a:r>
            <a:r>
              <a:rPr lang="ru-RU" dirty="0"/>
              <a:t>, через сколько лет площадь лесов в Южной Америке </a:t>
            </a:r>
            <a:r>
              <a:rPr lang="ru-RU" dirty="0" smtClean="0"/>
              <a:t>и Африке </a:t>
            </a:r>
            <a:r>
              <a:rPr lang="ru-RU" dirty="0"/>
              <a:t>сократится на 20 %, если не будут предприняты </a:t>
            </a:r>
            <a:r>
              <a:rPr lang="ru-RU" dirty="0" smtClean="0"/>
              <a:t>усилия по </a:t>
            </a:r>
            <a:r>
              <a:rPr lang="ru-RU" dirty="0"/>
              <a:t>их восстановлению</a:t>
            </a:r>
            <a:r>
              <a:rPr lang="ru-RU" dirty="0" smtClean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0" y="2650194"/>
                <a:ext cx="12139655" cy="386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/>
                  <a:t>Решение.</a:t>
                </a:r>
                <a:endParaRPr lang="ru-RU" b="1" dirty="0"/>
              </a:p>
              <a:p>
                <a:r>
                  <a:rPr lang="ru-RU" dirty="0" smtClean="0"/>
                  <a:t>Пусть площадь лесов за </a:t>
                </a:r>
                <a:r>
                  <a:rPr lang="en-US" dirty="0" smtClean="0"/>
                  <a:t>S</a:t>
                </a:r>
                <a:r>
                  <a:rPr lang="ru-RU" dirty="0" smtClean="0"/>
                  <a:t> км</a:t>
                </a:r>
                <a:r>
                  <a:rPr lang="ru-RU" baseline="30000" dirty="0" smtClean="0"/>
                  <a:t>2</a:t>
                </a:r>
                <a:r>
                  <a:rPr lang="ru-RU" dirty="0" smtClean="0"/>
                  <a:t>, количество лет, за которые сокращается площадь лесов  </a:t>
                </a:r>
                <a:r>
                  <a:rPr lang="en-US" dirty="0" smtClean="0"/>
                  <a:t>n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Формула изменения  площади лесов на территории Южной Америки и Африки:</a:t>
                </a:r>
              </a:p>
              <a:p>
                <a:pPr algn="ctr"/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−40000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=0,8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ru-RU" dirty="0" smtClean="0"/>
                  <a:t>Выразим количество лет через площадь: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200000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endParaRPr lang="ru-RU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Ю.А.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8600000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200000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=43 </m:t>
                      </m:r>
                      <m:d>
                        <m:d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/>
                            </a:rPr>
                            <m:t>года</m:t>
                          </m:r>
                        </m:e>
                      </m:d>
                      <m:r>
                        <a:rPr lang="ru-RU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Африки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67</m:t>
                          </m:r>
                          <m:r>
                            <a:rPr lang="ru-RU" i="1">
                              <a:latin typeface="Cambria Math"/>
                            </a:rPr>
                            <m:t>00000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200000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33,5</m:t>
                      </m:r>
                      <m:r>
                        <a:rPr lang="ru-RU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года</m:t>
                          </m:r>
                        </m:e>
                      </m:d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50194"/>
                <a:ext cx="12139655" cy="3869521"/>
              </a:xfrm>
              <a:prstGeom prst="rect">
                <a:avLst/>
              </a:prstGeom>
              <a:blipFill rotWithShape="1">
                <a:blip r:embed="rId4"/>
                <a:stretch>
                  <a:fillRect l="-402" t="-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410090" y="6323864"/>
            <a:ext cx="2645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Ответ: </a:t>
            </a:r>
            <a:r>
              <a:rPr lang="ru-RU" dirty="0" smtClean="0"/>
              <a:t>43 года, 33,5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1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823750"/>
            <a:ext cx="2209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2106" y="1119025"/>
            <a:ext cx="118097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Школьники под руководством учителя литературы подали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заявку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 получение гранта городской мэрии на развитие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школьной библиотеки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В заявке были предусмотрены не только закупка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художественной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литературы и электронных учебников, но 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обновление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библиотечного оборудования на выделенные средства.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Ученики решили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школьной столярной мастерской сами спроектировать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 дополнительно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сделать часть стеллажей для учебной литературы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 Определять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какие именно книги пополнят библиотечный фонд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тоже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будут дети, проведя опрос среди учеников своей школы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 Эта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заявка оказалась одной из лучших. В течение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следующего учебного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года школьная библиотека будет приобретать книги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современных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писателей, мобильные стеллажи для книг с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ручным приводом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мобильные столы и другую мебель.</a:t>
            </a:r>
          </a:p>
        </p:txBody>
      </p:sp>
    </p:spTree>
    <p:extLst>
      <p:ext uri="{BB962C8B-B14F-4D97-AF65-F5344CB8AC3E}">
        <p14:creationId xmlns:p14="http://schemas.microsoft.com/office/powerpoint/2010/main" val="8149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823750"/>
            <a:ext cx="2209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2106" y="1119025"/>
            <a:ext cx="118097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Школьники под руководством учителя литературы подали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заявку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 получение гранта городской мэрии на развитие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школьной библиотеки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В заявке были предусмотрены не только закупка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художественной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литературы и электронных учебников, но 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обновление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библиотечного оборудования на выделенные средства.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Ученики решили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школьной столярной мастерской сами спроектировать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 дополнительно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сделать часть стеллажей для учебной литературы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 Определять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какие именно книги пополнят библиотечный фонд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тоже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будут дети, проведя опрос среди учеников своей школы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 Эта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заявка оказалась одной из лучших. В течение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следующего учебного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года школьная библиотека будет приобретать книги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современных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писателей, мобильные стеллажи для книг с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ручным приводом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мобильные столы и другую мебель.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0537" y="3324960"/>
            <a:ext cx="11852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школьной столярной мастерской хранятся длинные узкие и короткие широкие прямоугольные доски и шурупы. После того как стеллажи были спроектированы с помощью учителя технологии, оказалось, что для сборки одного стеллажа требуются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длинные узкие прямоугольные доски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 короткие широкие прямоугольные доски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32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шурупа.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Какое наибольшее количество стеллажей могут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изготовить школьники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следующего набора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деталей?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66" y="5416156"/>
            <a:ext cx="9419330" cy="99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2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823750"/>
            <a:ext cx="2209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2106" y="1168522"/>
            <a:ext cx="11852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школьной столярной мастерской хранятся длинные узкие и короткие широкие прямоугольные доски и шурупы. После того как стеллажи были спроектированы с помощью учителя технологии, оказалось, что для сборки одного стеллажа требуются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длинные узкие прямоугольные доски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 короткие широкие прямоугольные доски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32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шурупа.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Какое наибольшее количество стеллажей могут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изготовить школьники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следующего набора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деталей?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08" y="3109684"/>
            <a:ext cx="9419330" cy="99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408708" y="4276245"/>
                <a:ext cx="941933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latin typeface="Cambria Math"/>
                          <a:cs typeface="Arial" panose="020B0604020202020204" pitchFamily="34" charset="0"/>
                        </a:rPr>
                        <m:t>1203</m:t>
                      </m:r>
                      <m:r>
                        <a:rPr lang="en-US" sz="2000" b="0" i="1" dirty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000" i="1" dirty="0" smtClean="0">
                          <a:latin typeface="Cambria Math"/>
                          <a:cs typeface="Arial" panose="020B0604020202020204" pitchFamily="34" charset="0"/>
                        </a:rPr>
                        <m:t>:4 = 300,75</m:t>
                      </m:r>
                    </m:oMath>
                  </m:oMathPara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latin typeface="Cambria Math"/>
                          <a:cs typeface="Arial" panose="020B0604020202020204" pitchFamily="34" charset="0"/>
                        </a:rPr>
                        <m:t>907</m:t>
                      </m:r>
                      <m:r>
                        <a:rPr lang="en-US" sz="2000" b="0" i="1" dirty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000" i="1" dirty="0" smtClean="0">
                          <a:latin typeface="Cambria Math"/>
                          <a:cs typeface="Arial" panose="020B0604020202020204" pitchFamily="34" charset="0"/>
                        </a:rPr>
                        <m:t>:3 ≈303,33</m:t>
                      </m:r>
                    </m:oMath>
                  </m:oMathPara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latin typeface="Cambria Math"/>
                          <a:cs typeface="Arial" panose="020B0604020202020204" pitchFamily="34" charset="0"/>
                        </a:rPr>
                        <m:t>9870</m:t>
                      </m:r>
                      <m:r>
                        <a:rPr lang="en-US" sz="2000" b="0" i="1" dirty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000" i="1" dirty="0" smtClean="0">
                          <a:latin typeface="Cambria Math"/>
                          <a:cs typeface="Arial" panose="020B0604020202020204" pitchFamily="34" charset="0"/>
                        </a:rPr>
                        <m:t>:32 </m:t>
                      </m:r>
                      <m:r>
                        <a:rPr lang="ru-RU" sz="2000" i="1" dirty="0">
                          <a:latin typeface="Cambria Math"/>
                          <a:cs typeface="Arial" panose="020B0604020202020204" pitchFamily="34" charset="0"/>
                        </a:rPr>
                        <m:t>≈</m:t>
                      </m:r>
                      <m:r>
                        <a:rPr lang="ru-RU" sz="2000" i="1" dirty="0" smtClean="0">
                          <a:latin typeface="Cambria Math"/>
                          <a:cs typeface="Arial" panose="020B0604020202020204" pitchFamily="34" charset="0"/>
                        </a:rPr>
                        <m:t>308,5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08" y="4276245"/>
                <a:ext cx="9419330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647" t="-1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5823852" y="4890395"/>
            <a:ext cx="2668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300 стеллажей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814225"/>
            <a:ext cx="163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793" y="1180319"/>
            <a:ext cx="118452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уроке биологии учитель рассказывал о том, что возраст </a:t>
            </a:r>
            <a:r>
              <a:rPr lang="ru-RU" dirty="0" smtClean="0"/>
              <a:t>каждого </a:t>
            </a:r>
            <a:r>
              <a:rPr lang="ru-RU" dirty="0"/>
              <a:t>живого организма определяется его видом и условиями </a:t>
            </a:r>
            <a:r>
              <a:rPr lang="ru-RU" dirty="0" smtClean="0"/>
              <a:t>проживания</a:t>
            </a:r>
            <a:r>
              <a:rPr lang="ru-RU" dirty="0"/>
              <a:t>. Одни деревья живут несколько десятков лет, а другие — </a:t>
            </a:r>
            <a:r>
              <a:rPr lang="ru-RU" dirty="0" smtClean="0"/>
              <a:t>столетиями </a:t>
            </a:r>
            <a:r>
              <a:rPr lang="ru-RU" dirty="0"/>
              <a:t>и тысячелетиями. Однако лесные пожары и </a:t>
            </a:r>
            <a:r>
              <a:rPr lang="ru-RU" dirty="0" smtClean="0"/>
              <a:t>ухудшающаяся экология </a:t>
            </a:r>
            <a:r>
              <a:rPr lang="ru-RU" dirty="0"/>
              <a:t>сокращают продолжительность жизни деревьев. В </a:t>
            </a:r>
            <a:r>
              <a:rPr lang="ru-RU" dirty="0" smtClean="0"/>
              <a:t>качестве </a:t>
            </a:r>
            <a:r>
              <a:rPr lang="ru-RU" dirty="0"/>
              <a:t>домашнего задания учащиеся собрали информацию о </a:t>
            </a:r>
            <a:r>
              <a:rPr lang="ru-RU" dirty="0" smtClean="0"/>
              <a:t>средней продолжительности </a:t>
            </a:r>
            <a:r>
              <a:rPr lang="ru-RU" dirty="0"/>
              <a:t>жизни деревьев на планете (</a:t>
            </a:r>
            <a:r>
              <a:rPr lang="ru-RU" i="1" dirty="0"/>
              <a:t>Таблица 10</a:t>
            </a:r>
            <a:r>
              <a:rPr lang="ru-RU" dirty="0"/>
              <a:t>).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22" y="2657647"/>
            <a:ext cx="8317816" cy="298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0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823750"/>
            <a:ext cx="2209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2107" y="1168522"/>
            <a:ext cx="71094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отчёте по использованию гранта нужно обосновать, почему при закупке был сделан выбор в пользу тех или иных жанров художественной литературы. Школьники решили использовать результаты проведённого опроса. Подводя итоги, ученики составили таблицу распределения художественной литературы по жанрам, которые хотели бы читать их друзья, одноклассники, и все учащиеся школы, которые приняли участие в опросе. Постройте круговую диаграмму, которая отражает распределение жанров в перечне книг, закупленных библиотекой.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7343283" y="971387"/>
            <a:ext cx="4756847" cy="2343150"/>
            <a:chOff x="7183632" y="1009652"/>
            <a:chExt cx="4756847" cy="234315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7197028" y="1009652"/>
              <a:ext cx="4743451" cy="2343150"/>
              <a:chOff x="1104900" y="3514725"/>
              <a:chExt cx="4743451" cy="234315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8" r="65623"/>
              <a:stretch/>
            </p:blipFill>
            <p:spPr bwMode="auto">
              <a:xfrm>
                <a:off x="1104900" y="3514726"/>
                <a:ext cx="2476500" cy="2343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64" r="10979"/>
              <a:stretch/>
            </p:blipFill>
            <p:spPr bwMode="auto">
              <a:xfrm>
                <a:off x="3581401" y="3514725"/>
                <a:ext cx="2266950" cy="2343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9673528" y="1033465"/>
              <a:ext cx="1" cy="22907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183632" y="1009653"/>
              <a:ext cx="1" cy="22907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1936606" y="1035845"/>
              <a:ext cx="1" cy="22907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3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823750"/>
            <a:ext cx="2209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2107" y="1168522"/>
            <a:ext cx="71094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отчёте по использованию гранта нужно обосновать, почему при закупке был сделан выбор в пользу тех или иных жанров художественной литературы. Школьники решили использовать результаты проведённого опроса. Подводя итоги, ученики составили таблицу распределения художественной литературы по жанрам, которые хотели бы читать их друзья, одноклассники, и все учащиеся школы, которые приняли участие в опросе. Постройте круговую диаграмму, которая отражает распределение жанров в перечне книг, закупленных библиотекой.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7343283" y="971387"/>
            <a:ext cx="4756847" cy="2343150"/>
            <a:chOff x="7183632" y="1009652"/>
            <a:chExt cx="4756847" cy="234315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7197028" y="1009652"/>
              <a:ext cx="4743451" cy="2343150"/>
              <a:chOff x="1104900" y="3514725"/>
              <a:chExt cx="4743451" cy="234315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8" r="65623"/>
              <a:stretch/>
            </p:blipFill>
            <p:spPr bwMode="auto">
              <a:xfrm>
                <a:off x="1104900" y="3514726"/>
                <a:ext cx="2476500" cy="2343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64" r="10979"/>
              <a:stretch/>
            </p:blipFill>
            <p:spPr bwMode="auto">
              <a:xfrm>
                <a:off x="3581401" y="3514725"/>
                <a:ext cx="2266950" cy="2343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9673528" y="1033465"/>
              <a:ext cx="1" cy="22907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183632" y="1009653"/>
              <a:ext cx="1" cy="22907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1936606" y="1035845"/>
              <a:ext cx="1" cy="22907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200290" y="3730770"/>
            <a:ext cx="616060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Решение.</a:t>
            </a:r>
            <a:r>
              <a:rPr lang="ru-RU" dirty="0"/>
              <a:t> Так как 360° : 100 = 3,6°, то одному проценту соответствует центральный угол, равный 3,6°. Учитывая это, определим для каждой группы соответствующий центральный угол: </a:t>
            </a:r>
          </a:p>
          <a:p>
            <a:r>
              <a:rPr lang="ru-RU" sz="2000" dirty="0"/>
              <a:t>3,6° ‧ </a:t>
            </a:r>
            <a:r>
              <a:rPr lang="en-US" sz="2000" dirty="0" smtClean="0"/>
              <a:t>15</a:t>
            </a:r>
            <a:r>
              <a:rPr lang="ru-RU" sz="2000" dirty="0" smtClean="0"/>
              <a:t> </a:t>
            </a:r>
            <a:r>
              <a:rPr lang="ru-RU" sz="2000" dirty="0"/>
              <a:t>= </a:t>
            </a:r>
            <a:r>
              <a:rPr lang="en-US" sz="2000" dirty="0" smtClean="0"/>
              <a:t>54</a:t>
            </a:r>
            <a:r>
              <a:rPr lang="ru-RU" sz="2000" dirty="0" smtClean="0"/>
              <a:t>°,</a:t>
            </a:r>
            <a:endParaRPr lang="en-US" sz="2000" dirty="0" smtClean="0"/>
          </a:p>
          <a:p>
            <a:r>
              <a:rPr lang="ru-RU" sz="2000" dirty="0" smtClean="0"/>
              <a:t>3,6</a:t>
            </a:r>
            <a:r>
              <a:rPr lang="ru-RU" sz="2000" dirty="0"/>
              <a:t>° ‧ 10 = 36°,</a:t>
            </a:r>
          </a:p>
          <a:p>
            <a:r>
              <a:rPr lang="ru-RU" sz="2000" dirty="0"/>
              <a:t>3,6° ‧ </a:t>
            </a:r>
            <a:r>
              <a:rPr lang="en-US" sz="2000" dirty="0" smtClean="0"/>
              <a:t>2</a:t>
            </a:r>
            <a:r>
              <a:rPr lang="ru-RU" sz="2000" dirty="0" smtClean="0"/>
              <a:t>0 </a:t>
            </a:r>
            <a:r>
              <a:rPr lang="ru-RU" sz="2000" dirty="0"/>
              <a:t>= </a:t>
            </a:r>
            <a:r>
              <a:rPr lang="en-US" sz="2000" dirty="0" smtClean="0"/>
              <a:t>72</a:t>
            </a:r>
            <a:r>
              <a:rPr lang="ru-RU" sz="2000" dirty="0" smtClean="0"/>
              <a:t>°,</a:t>
            </a:r>
            <a:endParaRPr lang="ru-RU" sz="2000" dirty="0"/>
          </a:p>
          <a:p>
            <a:r>
              <a:rPr lang="ru-RU" sz="2000" dirty="0"/>
              <a:t>3,6° ‧ </a:t>
            </a:r>
            <a:r>
              <a:rPr lang="en-US" sz="2000" dirty="0" smtClean="0"/>
              <a:t>3</a:t>
            </a:r>
            <a:r>
              <a:rPr lang="ru-RU" sz="2000" dirty="0" smtClean="0"/>
              <a:t>0 </a:t>
            </a:r>
            <a:r>
              <a:rPr lang="ru-RU" sz="2000" dirty="0"/>
              <a:t>= </a:t>
            </a:r>
            <a:r>
              <a:rPr lang="en-US" sz="2000" dirty="0" smtClean="0"/>
              <a:t>108</a:t>
            </a:r>
            <a:r>
              <a:rPr lang="ru-RU" sz="2000" dirty="0" smtClean="0"/>
              <a:t>°,</a:t>
            </a:r>
            <a:endParaRPr lang="ru-RU" sz="2000" dirty="0"/>
          </a:p>
          <a:p>
            <a:r>
              <a:rPr lang="ru-RU" sz="2000" dirty="0" smtClean="0"/>
              <a:t>3,6</a:t>
            </a:r>
            <a:r>
              <a:rPr lang="ru-RU" sz="2000" dirty="0"/>
              <a:t>° ‧ </a:t>
            </a:r>
            <a:r>
              <a:rPr lang="ru-RU" sz="2000" dirty="0" smtClean="0"/>
              <a:t>25 </a:t>
            </a:r>
            <a:r>
              <a:rPr lang="ru-RU" sz="2000" dirty="0"/>
              <a:t>= </a:t>
            </a:r>
            <a:r>
              <a:rPr lang="ru-RU" sz="2000" dirty="0" smtClean="0"/>
              <a:t>90°, </a:t>
            </a:r>
          </a:p>
          <a:p>
            <a:r>
              <a:rPr lang="ru-RU" dirty="0" smtClean="0"/>
              <a:t>Разбив </a:t>
            </a:r>
            <a:r>
              <a:rPr lang="ru-RU" dirty="0"/>
              <a:t>круг на секторы, получим круговую диаграмму.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44" y="3406463"/>
            <a:ext cx="3403405" cy="330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6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823750"/>
            <a:ext cx="2209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2107" y="1168522"/>
            <a:ext cx="11845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смете сумма, выделенная на приобретение книг составляет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56 000 р. В результате опроса учащихся школы был составлен перечень книг и электронных учебников для закупки, состоящий из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300 книг. Определите, какое количество печатных книг и электронных учебников можно закупить, если один электронный учебник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стоит в среднем 80 р., а одна печатная книга — 240 р</a:t>
            </a:r>
          </a:p>
        </p:txBody>
      </p:sp>
    </p:spTree>
    <p:extLst>
      <p:ext uri="{BB962C8B-B14F-4D97-AF65-F5344CB8AC3E}">
        <p14:creationId xmlns:p14="http://schemas.microsoft.com/office/powerpoint/2010/main" val="10936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823750"/>
            <a:ext cx="2209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2107" y="1168522"/>
            <a:ext cx="11845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смете сумма, выделенная на приобретение книг составляет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56 000 р. В результате опроса учащихся школы был составлен перечень книг и электронных учебников для закупки, состоящий из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300 книг. Определите, какое количество печатных книг и электронных учебников можно закупить, если один электронный учебник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стоит в среднем 80 р., а одна печатная книга — 240 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47973" y="2615888"/>
                <a:ext cx="11693818" cy="877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endParaRPr lang="ru-RU" sz="1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Пусть количество возможных к закупке электронных учебников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штук, печатных книг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штук.</a:t>
                </a:r>
              </a:p>
              <a:p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Перечень содержит 300 книг. Первое уравнение: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=300</m:t>
                    </m:r>
                  </m:oMath>
                </a14:m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73" y="2615888"/>
                <a:ext cx="11693818" cy="877163"/>
              </a:xfrm>
              <a:prstGeom prst="rect">
                <a:avLst/>
              </a:prstGeom>
              <a:blipFill rotWithShape="1">
                <a:blip r:embed="rId4"/>
                <a:stretch>
                  <a:fillRect l="-365" t="-2083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7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823750"/>
            <a:ext cx="2209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2107" y="1168522"/>
            <a:ext cx="11845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смете сумма, выделенная на приобретение книг составляет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56 000 р. В результате опроса учащихся школы был составлен перечень книг и электронных учебников для закупки, состоящий из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300 книг. Определите, какое количество печатных книг и электронных учебников можно закупить, если один электронный учебник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стоит в среднем 80 р., а одна печатная книга — 240 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47973" y="2615888"/>
                <a:ext cx="11693818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endParaRPr lang="ru-RU" sz="1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Пусть количество возможных к закупке электронных учебников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штук, печатных книг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штук.</a:t>
                </a:r>
              </a:p>
              <a:p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Перечень содержит 300 книг. Первое уравнение: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=300</m:t>
                    </m:r>
                  </m:oMath>
                </a14:m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Стоимость всех электронных учебников составит 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cs typeface="Arial" panose="020B0604020202020204" pitchFamily="34" charset="0"/>
                      </a:rPr>
                      <m:t>80</m:t>
                    </m:r>
                    <m:r>
                      <a:rPr lang="en-US" i="1" dirty="0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рублей, а стоимость печатных книг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cs typeface="Arial" panose="020B0604020202020204" pitchFamily="34" charset="0"/>
                      </a:rPr>
                      <m:t>240</m:t>
                    </m:r>
                    <m:r>
                      <a:rPr lang="en-US" i="1" dirty="0" smtClean="0"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рублей. Сумма на приобретение всех книг 56000 рублей.</a:t>
                </a:r>
              </a:p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Второе уравнение: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anose="020B0604020202020204" pitchFamily="34" charset="0"/>
                      </a:rPr>
                      <m:t>80</m:t>
                    </m:r>
                    <m:r>
                      <a:rPr lang="en-US" i="1" dirty="0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ru-RU" i="1" dirty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ru-RU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cs typeface="Arial" panose="020B0604020202020204" pitchFamily="34" charset="0"/>
                      </a:rPr>
                      <m:t>240</m:t>
                    </m:r>
                    <m:r>
                      <a:rPr lang="en-US" i="1" dirty="0" smtClean="0"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  <m:r>
                      <a:rPr lang="ru-RU" i="1" dirty="0" smtClean="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r>
                      <a:rPr lang="en-US" i="1" dirty="0" smtClean="0">
                        <a:latin typeface="Cambria Math"/>
                        <a:cs typeface="Arial" panose="020B0604020202020204" pitchFamily="34" charset="0"/>
                      </a:rPr>
                      <m:t>56000</m:t>
                    </m:r>
                    <m:r>
                      <a:rPr lang="en-US" b="0" i="1" dirty="0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73" y="2615888"/>
                <a:ext cx="11693818" cy="1708160"/>
              </a:xfrm>
              <a:prstGeom prst="rect">
                <a:avLst/>
              </a:prstGeom>
              <a:blipFill rotWithShape="1">
                <a:blip r:embed="rId4"/>
                <a:stretch>
                  <a:fillRect l="-469" t="-1071" r="-938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28698" y="4337696"/>
                <a:ext cx="2697533" cy="614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=300,                     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80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ru-RU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+ 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240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ru-RU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= 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56000.</m:t>
                              </m:r>
                              <m:r>
                                <m:rPr>
                                  <m:nor/>
                                </m:rPr>
                                <a:rPr lang="ru-RU" sz="16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698" y="4337696"/>
                <a:ext cx="2697533" cy="6149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823750"/>
            <a:ext cx="2209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2107" y="1168522"/>
            <a:ext cx="11845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смете сумма, выделенная на приобретение книг составляет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56 000 р. В результате опроса учащихся школы был составлен перечень книг и электронных учебников для закупки, состоящий из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300 книг. Определите, какое количество печатных книг и электронных учебников можно закупить, если один электронный учебник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стоит в среднем 80 р., а одна печатная книга — 240 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47973" y="2615888"/>
                <a:ext cx="11693818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</a:p>
              <a:p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Пусть количество возможных к закупке электронных учебников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штук, печатных книг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штук.</a:t>
                </a:r>
              </a:p>
              <a:p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Перечень содержит 300 книг. Первое уравнение: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700" i="1" dirty="0" smtClean="0">
                        <a:latin typeface="Cambria Math"/>
                        <a:cs typeface="Arial" panose="020B0604020202020204" pitchFamily="34" charset="0"/>
                      </a:rPr>
                      <m:t>=300</m:t>
                    </m:r>
                  </m:oMath>
                </a14:m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Стоимость всех электронных учебников составит 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cs typeface="Arial" panose="020B0604020202020204" pitchFamily="34" charset="0"/>
                      </a:rPr>
                      <m:t>80</m:t>
                    </m:r>
                    <m:r>
                      <a:rPr lang="en-US" i="1" dirty="0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рублей, а стоимость печатных книг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cs typeface="Arial" panose="020B0604020202020204" pitchFamily="34" charset="0"/>
                      </a:rPr>
                      <m:t>240</m:t>
                    </m:r>
                    <m:r>
                      <a:rPr lang="en-US" i="1" dirty="0" smtClean="0"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рублей. Сумма на приобретение всех книг 56000 рублей.</a:t>
                </a:r>
              </a:p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Второе уравнение: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panose="020B0604020202020204" pitchFamily="34" charset="0"/>
                      </a:rPr>
                      <m:t>80</m:t>
                    </m:r>
                    <m:r>
                      <a:rPr lang="en-US" i="1" dirty="0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ru-RU" i="1" dirty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ru-RU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cs typeface="Arial" panose="020B0604020202020204" pitchFamily="34" charset="0"/>
                      </a:rPr>
                      <m:t>240</m:t>
                    </m:r>
                    <m:r>
                      <a:rPr lang="en-US" i="1" dirty="0" smtClean="0"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  <m:r>
                      <a:rPr lang="ru-RU" i="1" dirty="0" smtClean="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r>
                      <a:rPr lang="en-US" i="1" dirty="0" smtClean="0">
                        <a:latin typeface="Cambria Math"/>
                        <a:cs typeface="Arial" panose="020B0604020202020204" pitchFamily="34" charset="0"/>
                      </a:rPr>
                      <m:t>56000</m:t>
                    </m:r>
                    <m:r>
                      <a:rPr lang="en-US" b="0" i="1" dirty="0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73" y="2615888"/>
                <a:ext cx="11693818" cy="1708160"/>
              </a:xfrm>
              <a:prstGeom prst="rect">
                <a:avLst/>
              </a:prstGeom>
              <a:blipFill rotWithShape="1">
                <a:blip r:embed="rId4"/>
                <a:stretch>
                  <a:fillRect l="-469" t="-1071" r="-938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28698" y="4337696"/>
                <a:ext cx="2697533" cy="614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=300,                     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80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ru-RU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+ 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240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ru-RU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= 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56000.</m:t>
                              </m:r>
                              <m:r>
                                <m:rPr>
                                  <m:nor/>
                                </m:rPr>
                                <a:rPr lang="ru-RU" sz="16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698" y="4337696"/>
                <a:ext cx="2697533" cy="6149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42343" y="4979139"/>
                <a:ext cx="1857560" cy="609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=300,      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ru-RU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ru-RU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ru-RU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ru-RU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700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ru-RU" sz="16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343" y="4979139"/>
                <a:ext cx="1857560" cy="6093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42343" y="5688822"/>
                <a:ext cx="1294136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00</m:t>
                              </m:r>
                              <m:r>
                                <a:rPr lang="en-US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,    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ru-RU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ru-RU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00</m:t>
                              </m:r>
                              <m:r>
                                <a:rPr lang="en-US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ru-RU" sz="16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343" y="5688822"/>
                <a:ext cx="1294136" cy="6015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2345825" y="6320459"/>
            <a:ext cx="681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электронных учебников и 200 печатных книг.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0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2020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38" y="876115"/>
            <a:ext cx="2692850" cy="3769989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</p:spPr>
      </p:pic>
      <p:pic>
        <p:nvPicPr>
          <p:cNvPr id="35" name="Picture 73" descr="C:\Users\EZubkova\Desktop\функциональная грамотность2\книжки по ФГ новые!\тренажеры\(cover) Естественно-научная грамотность. Живые системы. Тренажёр. 7-9  классы (Киселев Ю.П., Ямщикова Д.С._Под ред. Алексашиной И.Ю.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8" y="962723"/>
            <a:ext cx="2733761" cy="368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4" descr="C:\Users\EZubkova\Desktop\функциональная грамотность2\книжки по ФГ новые!\тренажеры\(cover) Естественно-научная грамотность. Земля и космические системы. Тренажёр. 7-9  классы (Ямщикова Д.С., Ляпцев А.В., Абдулаева О.А. _ Под ред. Алексашиной И.Ю.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87" y="2804412"/>
            <a:ext cx="2726086" cy="368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5" descr="C:\Users\EZubkova\Desktop\функциональная грамотность2\книжки по ФГ новые!\тренажеры\(cover) Естественно-научная грамотность. Физические системы. Тренажёр. 7 – 9 классы (Ляпцев А.В., Абдулаева О.А. _ Под ред. Алексашиной И.Ю.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452" y="2804415"/>
            <a:ext cx="2737599" cy="368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7" descr="http://qrcoder.ru/code/?https%3A%2F%2Fshop.prosv.ru%2Fsearch%3Fq%3D%25D1%2582%25D1%2580%25D0%25B5%25D0%25BD%25D0%25B0%25D0%25B6%23%2Forderby%3D1%26q%3D%25D1%2582%25D1%2580%25D0%25B5%25D0%25BD%25D0%25B0%25D0%25B6%26sFilters%3D21%2156334%3B13%2167611%3B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406" y="917059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9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2020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«Эталонные задания. Учимся для жизни»</a:t>
            </a:r>
          </a:p>
        </p:txBody>
      </p:sp>
      <p:pic>
        <p:nvPicPr>
          <p:cNvPr id="29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96424" y="862366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578072" y="1060942"/>
            <a:ext cx="64974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Предназначены</a:t>
            </a:r>
            <a:r>
              <a:rPr lang="ru-RU" sz="16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формирования </a:t>
            </a:r>
            <a:r>
              <a:rPr lang="ru-RU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и оценки всех аспектов функциональной грамотности, которые изучаются в международном сравнительном исследовании PISA.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Содержат </a:t>
            </a:r>
            <a:r>
              <a:rPr lang="ru-RU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обучающие и тренировочные задания, охватывающие все содержательные и </a:t>
            </a:r>
            <a:r>
              <a:rPr lang="ru-RU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компетентностые</a:t>
            </a:r>
            <a:r>
              <a:rPr lang="ru-RU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аспекты оценки функциональной грамотности по каждой из областей. Приводятся развернутые описания особенностей оценки заданий, рекомендации по использованию системы заданий и их оценки. Все задания построены на основе реальных жизненных ситуаций.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Могут быть использованы </a:t>
            </a:r>
            <a:r>
              <a:rPr lang="ru-RU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 обучающих целях педагогами на уроках и во внеурочной деятельности, а также администрацией школы для организации </a:t>
            </a:r>
            <a:r>
              <a:rPr lang="ru-RU" sz="1600" dirty="0" err="1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внутришкольного</a:t>
            </a:r>
            <a:r>
              <a:rPr lang="ru-RU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мониторинга по оценке функциональной грамотности учащихся 5 </a:t>
            </a:r>
            <a:r>
              <a:rPr lang="en-US" sz="16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7 классов</a:t>
            </a:r>
            <a:r>
              <a:rPr lang="ru-RU" sz="16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7" y="3482349"/>
            <a:ext cx="1449015" cy="1912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53" y="1251212"/>
            <a:ext cx="1556354" cy="205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35" y="1193926"/>
            <a:ext cx="1629015" cy="214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16" y="3525970"/>
            <a:ext cx="1434413" cy="1893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43" y="3547674"/>
            <a:ext cx="1408486" cy="1858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44" y="3539002"/>
            <a:ext cx="1436059" cy="1895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6" y="1248795"/>
            <a:ext cx="1519798" cy="200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7" y="1237688"/>
            <a:ext cx="1553801" cy="205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3" descr="http://qrcoder.ru/code/?https%3A%2F%2Fshop.prosv.ru%2Fsearch%3Fq%3D%25D1%258D%25D1%2582%25D0%25B0%25D0%25BB%25D0%25BE%25D0%25BD%23%2Forderby%3D1%26q%3D%25D1%258D%25D1%2582%25D0%25B0%25D0%25BB%25D0%25BE%25D0%25BD%26sFilters%3D21%2156334%3B13%2181288%3B&amp;4&amp;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640" y="4888116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8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2020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«Задачник»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96424" y="862366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26" name="Picture 2" descr="http://qrcoder.ru/code/?https%3A%2F%2Fshop.prosv.ru%2Fsearch%3Fq%3D%25D0%2597%25D0%25B0%25D0%25B4%25D0%25B0%25D1%2587%25D0%25BD%25D0%25B8%25D0%25BA%23%2Forderby%3D1%26q%3D%25D0%2597%25D0%25B0%25D0%25B4%25D0%25B0%25D1%2587%25D0%25BD%25D0%25B8%25D0%25BA%26sFilters%3D21%2156334%3B4%212304%3B2%211721%2C1732%3B13%212969%3B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67" y="4686299"/>
            <a:ext cx="21717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Изображение Задачи повышенной сложности по геометрии. 7 класс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0" y="2186603"/>
            <a:ext cx="2496503" cy="326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0" name="Picture 6" descr="Изображение Сборник задач по алгебре. 8–9 классы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73" y="874816"/>
            <a:ext cx="2122916" cy="326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2" name="Picture 8" descr="Изображение Задачи по геометрии. 7–11 классы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93" y="1326795"/>
            <a:ext cx="2111057" cy="326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4" name="Picture 10" descr="Изображение Тысяча и одна задача по математике. 5 — 7 классы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770" y="2242977"/>
            <a:ext cx="2342324" cy="326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7" name="Picture 13" descr="Изображение Геометрия. Задачи по планиметрии. 7-9 классы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08" y="862366"/>
            <a:ext cx="2464364" cy="327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0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2020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72" y="399704"/>
            <a:ext cx="10509189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Алгебра. 7 класс. Макарычев Ю. Н., </a:t>
            </a:r>
            <a:r>
              <a:rPr lang="ru-RU" sz="2400" b="1" spc="-40" dirty="0" err="1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Миндюк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Н. Г., </a:t>
            </a:r>
            <a:r>
              <a:rPr lang="ru-RU" sz="2400" b="1" spc="-40" dirty="0" err="1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Нешков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К. И. и др. </a:t>
            </a:r>
          </a:p>
        </p:txBody>
      </p:sp>
      <p:pic>
        <p:nvPicPr>
          <p:cNvPr id="29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550" r="2083" b="813"/>
          <a:stretch/>
        </p:blipFill>
        <p:spPr bwMode="auto">
          <a:xfrm>
            <a:off x="204716" y="1094218"/>
            <a:ext cx="1893708" cy="25935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132648" y="88966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49" y="957379"/>
            <a:ext cx="6004819" cy="179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997" y="957379"/>
            <a:ext cx="1839278" cy="150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4492995" y="1320800"/>
            <a:ext cx="21808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179046" y="1308100"/>
            <a:ext cx="15395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953246" y="1593850"/>
            <a:ext cx="53974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5" idx="3"/>
          </p:cNvCxnSpPr>
          <p:nvPr/>
        </p:nvCxnSpPr>
        <p:spPr>
          <a:xfrm flipH="1" flipV="1">
            <a:off x="7045226" y="1855051"/>
            <a:ext cx="1874242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953247" y="2132541"/>
            <a:ext cx="37745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537446" y="2132541"/>
            <a:ext cx="19840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953248" y="2419350"/>
            <a:ext cx="6314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37917" y="2840592"/>
            <a:ext cx="2700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схемы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537916" y="3514725"/>
            <a:ext cx="1214934" cy="1838325"/>
            <a:chOff x="2537916" y="3514725"/>
            <a:chExt cx="1214934" cy="1838325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2537917" y="3514725"/>
              <a:ext cx="1214933" cy="1838325"/>
              <a:chOff x="2537917" y="3514725"/>
              <a:chExt cx="1214933" cy="1838325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2537917" y="3514725"/>
                <a:ext cx="1214933" cy="1838325"/>
              </a:xfrm>
              <a:prstGeom prst="roundRect">
                <a:avLst/>
              </a:prstGeom>
              <a:noFill/>
              <a:ln w="38100">
                <a:solidFill>
                  <a:srgbClr val="2947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2537917" y="4210050"/>
                <a:ext cx="1214933" cy="0"/>
              </a:xfrm>
              <a:prstGeom prst="line">
                <a:avLst/>
              </a:prstGeom>
              <a:ln w="57150">
                <a:solidFill>
                  <a:srgbClr val="2947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2537917" y="4210050"/>
              <a:ext cx="1214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чистое вещество</a:t>
              </a:r>
              <a:endParaRPr lang="ru-RU" sz="1600" b="1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37916" y="3696682"/>
              <a:ext cx="1214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вода</a:t>
              </a:r>
              <a:endParaRPr lang="ru-RU" sz="1600" b="1" i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585070" y="3524310"/>
            <a:ext cx="1214934" cy="1838325"/>
            <a:chOff x="2537916" y="3514725"/>
            <a:chExt cx="1214934" cy="1838325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2537917" y="3514725"/>
              <a:ext cx="1214933" cy="1838325"/>
              <a:chOff x="2537917" y="3514725"/>
              <a:chExt cx="1214933" cy="1838325"/>
            </a:xfrm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2537917" y="3514725"/>
                <a:ext cx="1214933" cy="1838325"/>
              </a:xfrm>
              <a:prstGeom prst="roundRect">
                <a:avLst/>
              </a:prstGeom>
              <a:noFill/>
              <a:ln w="38100">
                <a:solidFill>
                  <a:srgbClr val="2947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2537917" y="4210050"/>
                <a:ext cx="1214933" cy="0"/>
              </a:xfrm>
              <a:prstGeom prst="line">
                <a:avLst/>
              </a:prstGeom>
              <a:ln w="57150">
                <a:solidFill>
                  <a:srgbClr val="2947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2537917" y="4210050"/>
              <a:ext cx="1214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чистое вещество</a:t>
              </a:r>
              <a:endParaRPr lang="ru-RU" sz="1600" b="1" i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37916" y="3696682"/>
              <a:ext cx="1214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вода</a:t>
              </a:r>
              <a:endParaRPr lang="ru-RU" sz="1600" b="1" i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623123" y="3533895"/>
            <a:ext cx="1214934" cy="1838325"/>
            <a:chOff x="2537916" y="3514725"/>
            <a:chExt cx="1214934" cy="1838325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2537917" y="3514725"/>
              <a:ext cx="1214933" cy="1838325"/>
              <a:chOff x="2537917" y="3514725"/>
              <a:chExt cx="1214933" cy="1838325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2537917" y="3514725"/>
                <a:ext cx="1214933" cy="1838325"/>
              </a:xfrm>
              <a:prstGeom prst="roundRect">
                <a:avLst/>
              </a:prstGeom>
              <a:noFill/>
              <a:ln w="38100">
                <a:solidFill>
                  <a:srgbClr val="2947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2537917" y="4210050"/>
                <a:ext cx="1214933" cy="0"/>
              </a:xfrm>
              <a:prstGeom prst="line">
                <a:avLst/>
              </a:prstGeom>
              <a:ln w="57150">
                <a:solidFill>
                  <a:srgbClr val="2947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537917" y="4210050"/>
              <a:ext cx="1214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чистое вещество</a:t>
              </a:r>
              <a:endParaRPr lang="ru-RU" sz="1600" b="1" i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37916" y="3696682"/>
              <a:ext cx="1214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вода</a:t>
              </a:r>
              <a:endParaRPr lang="ru-RU" sz="1600" b="1" i="1" dirty="0"/>
            </a:p>
          </p:txBody>
        </p:sp>
      </p:grpSp>
      <p:sp>
        <p:nvSpPr>
          <p:cNvPr id="46" name="Плюс 45"/>
          <p:cNvSpPr/>
          <p:nvPr/>
        </p:nvSpPr>
        <p:spPr>
          <a:xfrm>
            <a:off x="3846698" y="3913283"/>
            <a:ext cx="590550" cy="622490"/>
          </a:xfrm>
          <a:prstGeom prst="mathPlus">
            <a:avLst>
              <a:gd name="adj1" fmla="val 12903"/>
            </a:avLst>
          </a:prstGeom>
          <a:solidFill>
            <a:srgbClr val="345DAE"/>
          </a:solidFill>
          <a:ln>
            <a:solidFill>
              <a:srgbClr val="0D1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 46"/>
          <p:cNvSpPr/>
          <p:nvPr/>
        </p:nvSpPr>
        <p:spPr>
          <a:xfrm>
            <a:off x="5815780" y="4022794"/>
            <a:ext cx="765175" cy="414425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91794" y="5353050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843723" y="5372220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872328" y="5381806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09580" y="3114675"/>
            <a:ext cx="4716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963948" y="3124199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909998" y="3133785"/>
            <a:ext cx="622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814225"/>
            <a:ext cx="163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793" y="1180319"/>
            <a:ext cx="118452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уроке биологии учитель рассказывал о том, что возраст </a:t>
            </a:r>
            <a:r>
              <a:rPr lang="ru-RU" dirty="0" smtClean="0"/>
              <a:t>каждого </a:t>
            </a:r>
            <a:r>
              <a:rPr lang="ru-RU" dirty="0"/>
              <a:t>живого организма определяется его видом и условиями </a:t>
            </a:r>
            <a:r>
              <a:rPr lang="ru-RU" dirty="0" smtClean="0"/>
              <a:t>проживания</a:t>
            </a:r>
            <a:r>
              <a:rPr lang="ru-RU" dirty="0"/>
              <a:t>. Одни деревья живут несколько десятков лет, а другие — </a:t>
            </a:r>
            <a:r>
              <a:rPr lang="ru-RU" dirty="0" smtClean="0"/>
              <a:t>столетиями </a:t>
            </a:r>
            <a:r>
              <a:rPr lang="ru-RU" dirty="0"/>
              <a:t>и тысячелетиями. Однако лесные пожары и </a:t>
            </a:r>
            <a:r>
              <a:rPr lang="ru-RU" dirty="0" smtClean="0"/>
              <a:t>ухудшающаяся экология </a:t>
            </a:r>
            <a:r>
              <a:rPr lang="ru-RU" dirty="0"/>
              <a:t>сокращают продолжительность жизни деревьев. В </a:t>
            </a:r>
            <a:r>
              <a:rPr lang="ru-RU" dirty="0" smtClean="0"/>
              <a:t>качестве </a:t>
            </a:r>
            <a:r>
              <a:rPr lang="ru-RU" dirty="0"/>
              <a:t>домашнего задания учащиеся собрали информацию о </a:t>
            </a:r>
            <a:r>
              <a:rPr lang="ru-RU" dirty="0" smtClean="0"/>
              <a:t>средней продолжительности </a:t>
            </a:r>
            <a:r>
              <a:rPr lang="ru-RU" dirty="0"/>
              <a:t>жизни деревьев на планете (</a:t>
            </a:r>
            <a:r>
              <a:rPr lang="ru-RU" i="1" dirty="0"/>
              <a:t>Таблица 10</a:t>
            </a:r>
            <a:r>
              <a:rPr lang="ru-RU" dirty="0"/>
              <a:t>).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22" y="2657647"/>
            <a:ext cx="8317816" cy="298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03" y="5656787"/>
            <a:ext cx="12182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Вопрос 1</a:t>
            </a:r>
          </a:p>
          <a:p>
            <a:r>
              <a:rPr lang="ru-RU" sz="2000" dirty="0"/>
              <a:t>Ученик хочет изобразить эти данные на диаграмме. </a:t>
            </a:r>
            <a:r>
              <a:rPr lang="ru-RU" sz="2000" dirty="0" smtClean="0"/>
              <a:t>Приведите </a:t>
            </a:r>
            <a:r>
              <a:rPr lang="ru-RU" sz="2000" b="1" dirty="0" smtClean="0"/>
              <a:t>одну </a:t>
            </a:r>
            <a:r>
              <a:rPr lang="ru-RU" sz="2000" dirty="0"/>
              <a:t>причину, по которой диаграмма не подходит для </a:t>
            </a:r>
            <a:r>
              <a:rPr lang="ru-RU" sz="2000" dirty="0" smtClean="0"/>
              <a:t>отображения </a:t>
            </a:r>
            <a:r>
              <a:rPr lang="ru-RU" sz="2000" dirty="0"/>
              <a:t>этих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312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4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2020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72" y="399704"/>
            <a:ext cx="10509189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Алгебра. 7 класс. Макарычев Ю. Н., </a:t>
            </a:r>
            <a:r>
              <a:rPr lang="ru-RU" sz="2400" b="1" spc="-40" dirty="0" err="1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Миндюк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Н. Г., </a:t>
            </a:r>
            <a:r>
              <a:rPr lang="ru-RU" sz="2400" b="1" spc="-40" dirty="0" err="1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Нешков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К. И. и др. </a:t>
            </a:r>
          </a:p>
        </p:txBody>
      </p:sp>
      <p:pic>
        <p:nvPicPr>
          <p:cNvPr id="29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550" r="2083" b="813"/>
          <a:stretch/>
        </p:blipFill>
        <p:spPr bwMode="auto">
          <a:xfrm>
            <a:off x="204716" y="1094218"/>
            <a:ext cx="1893708" cy="25935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132648" y="88966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49" y="957379"/>
            <a:ext cx="6004819" cy="179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997" y="957379"/>
            <a:ext cx="1839278" cy="150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4492995" y="1320800"/>
            <a:ext cx="21808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179046" y="1308100"/>
            <a:ext cx="15395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953246" y="1593850"/>
            <a:ext cx="53974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5" idx="3"/>
          </p:cNvCxnSpPr>
          <p:nvPr/>
        </p:nvCxnSpPr>
        <p:spPr>
          <a:xfrm flipH="1" flipV="1">
            <a:off x="7045226" y="1855051"/>
            <a:ext cx="1874242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953247" y="2132541"/>
            <a:ext cx="37745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537446" y="2132541"/>
            <a:ext cx="19840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953248" y="2419350"/>
            <a:ext cx="6314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537917" y="2840592"/>
            <a:ext cx="2700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схемы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2537916" y="3514725"/>
            <a:ext cx="1214934" cy="1838325"/>
            <a:chOff x="2537916" y="3514725"/>
            <a:chExt cx="1214934" cy="1838325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2537917" y="3514725"/>
              <a:ext cx="1214933" cy="1838325"/>
              <a:chOff x="2537917" y="3514725"/>
              <a:chExt cx="1214933" cy="1838325"/>
            </a:xfrm>
          </p:grpSpPr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2537917" y="3514725"/>
                <a:ext cx="1214933" cy="1838325"/>
              </a:xfrm>
              <a:prstGeom prst="roundRect">
                <a:avLst/>
              </a:prstGeom>
              <a:noFill/>
              <a:ln w="38100">
                <a:solidFill>
                  <a:srgbClr val="2947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2537917" y="4210050"/>
                <a:ext cx="1214933" cy="0"/>
              </a:xfrm>
              <a:prstGeom prst="line">
                <a:avLst/>
              </a:prstGeom>
              <a:ln w="57150">
                <a:solidFill>
                  <a:srgbClr val="2947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2537917" y="4210050"/>
              <a:ext cx="121493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чистое вещество:</a:t>
              </a:r>
            </a:p>
            <a:p>
              <a:pPr algn="ctr"/>
              <a:r>
                <a:rPr lang="ru-RU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0,1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37916" y="3696682"/>
              <a:ext cx="1214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вода</a:t>
              </a:r>
              <a:endParaRPr lang="ru-RU" sz="1600" b="1" i="1" dirty="0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585070" y="3524310"/>
            <a:ext cx="1214934" cy="1838325"/>
            <a:chOff x="2537916" y="3514725"/>
            <a:chExt cx="1214934" cy="1838325"/>
          </a:xfrm>
        </p:grpSpPr>
        <p:grpSp>
          <p:nvGrpSpPr>
            <p:cNvPr id="62" name="Группа 61"/>
            <p:cNvGrpSpPr/>
            <p:nvPr/>
          </p:nvGrpSpPr>
          <p:grpSpPr>
            <a:xfrm>
              <a:off x="2537917" y="3514725"/>
              <a:ext cx="1214933" cy="1838325"/>
              <a:chOff x="2537917" y="3514725"/>
              <a:chExt cx="1214933" cy="1838325"/>
            </a:xfrm>
          </p:grpSpPr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2537917" y="3514725"/>
                <a:ext cx="1214933" cy="1838325"/>
              </a:xfrm>
              <a:prstGeom prst="roundRect">
                <a:avLst/>
              </a:prstGeom>
              <a:noFill/>
              <a:ln w="38100">
                <a:solidFill>
                  <a:srgbClr val="2947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2537917" y="4210050"/>
                <a:ext cx="1214933" cy="0"/>
              </a:xfrm>
              <a:prstGeom prst="line">
                <a:avLst/>
              </a:prstGeom>
              <a:ln w="57150">
                <a:solidFill>
                  <a:srgbClr val="2947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2537917" y="4210050"/>
              <a:ext cx="121493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чистое вещество:</a:t>
              </a:r>
            </a:p>
            <a:p>
              <a:pPr algn="ctr"/>
              <a:r>
                <a:rPr lang="ru-RU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0,15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37916" y="3696682"/>
              <a:ext cx="1214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вода</a:t>
              </a:r>
              <a:endParaRPr lang="ru-RU" sz="1600" b="1" i="1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623123" y="3533895"/>
            <a:ext cx="1214934" cy="1838325"/>
            <a:chOff x="2537916" y="3514725"/>
            <a:chExt cx="1214934" cy="1838325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2537917" y="3514725"/>
              <a:ext cx="1214933" cy="1838325"/>
              <a:chOff x="2537917" y="3514725"/>
              <a:chExt cx="1214933" cy="1838325"/>
            </a:xfrm>
          </p:grpSpPr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2537917" y="3514725"/>
                <a:ext cx="1214933" cy="1838325"/>
              </a:xfrm>
              <a:prstGeom prst="roundRect">
                <a:avLst/>
              </a:prstGeom>
              <a:noFill/>
              <a:ln w="38100">
                <a:solidFill>
                  <a:srgbClr val="2947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2537917" y="4210050"/>
                <a:ext cx="1214933" cy="0"/>
              </a:xfrm>
              <a:prstGeom prst="line">
                <a:avLst/>
              </a:prstGeom>
              <a:ln w="57150">
                <a:solidFill>
                  <a:srgbClr val="2947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2537917" y="4210050"/>
              <a:ext cx="121493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чистое вещество:</a:t>
              </a:r>
            </a:p>
            <a:p>
              <a:pPr algn="ctr"/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 ‧ 0,12 = 9,6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37916" y="3696682"/>
              <a:ext cx="1214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вода</a:t>
              </a:r>
              <a:endParaRPr lang="ru-RU" sz="1600" b="1" i="1" dirty="0"/>
            </a:p>
          </p:txBody>
        </p:sp>
      </p:grpSp>
      <p:sp>
        <p:nvSpPr>
          <p:cNvPr id="73" name="Плюс 72"/>
          <p:cNvSpPr/>
          <p:nvPr/>
        </p:nvSpPr>
        <p:spPr>
          <a:xfrm>
            <a:off x="3846698" y="3913283"/>
            <a:ext cx="590550" cy="622490"/>
          </a:xfrm>
          <a:prstGeom prst="mathPlus">
            <a:avLst>
              <a:gd name="adj1" fmla="val 12903"/>
            </a:avLst>
          </a:prstGeom>
          <a:solidFill>
            <a:srgbClr val="345DAE"/>
          </a:solidFill>
          <a:ln>
            <a:solidFill>
              <a:srgbClr val="0D1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 73"/>
          <p:cNvSpPr/>
          <p:nvPr/>
        </p:nvSpPr>
        <p:spPr>
          <a:xfrm>
            <a:off x="5815780" y="4022794"/>
            <a:ext cx="765175" cy="414425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691794" y="5353050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843723" y="5372220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872328" y="5381806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909580" y="3114675"/>
            <a:ext cx="4716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63948" y="3124199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909998" y="3133785"/>
            <a:ext cx="622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8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2020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72" y="399704"/>
            <a:ext cx="10509189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Алгебра. 7 класс. Макарычев Ю. Н., </a:t>
            </a:r>
            <a:r>
              <a:rPr lang="ru-RU" sz="2400" b="1" spc="-40" dirty="0" err="1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Миндюк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Н. Г., </a:t>
            </a:r>
            <a:r>
              <a:rPr lang="ru-RU" sz="2400" b="1" spc="-40" dirty="0" err="1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Нешков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К. И. и др. </a:t>
            </a:r>
          </a:p>
        </p:txBody>
      </p:sp>
      <p:pic>
        <p:nvPicPr>
          <p:cNvPr id="29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550" r="2083" b="813"/>
          <a:stretch/>
        </p:blipFill>
        <p:spPr bwMode="auto">
          <a:xfrm>
            <a:off x="204716" y="1094218"/>
            <a:ext cx="1893708" cy="25935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132648" y="88966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49" y="957379"/>
            <a:ext cx="6004819" cy="179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997" y="957379"/>
            <a:ext cx="1839278" cy="150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4492995" y="1320800"/>
            <a:ext cx="21808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179046" y="1308100"/>
            <a:ext cx="15395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953246" y="1593850"/>
            <a:ext cx="53974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5" idx="3"/>
          </p:cNvCxnSpPr>
          <p:nvPr/>
        </p:nvCxnSpPr>
        <p:spPr>
          <a:xfrm flipH="1" flipV="1">
            <a:off x="7045226" y="1855051"/>
            <a:ext cx="1874242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953247" y="2132541"/>
            <a:ext cx="37745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537446" y="2132541"/>
            <a:ext cx="19840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953248" y="2419350"/>
            <a:ext cx="6314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537917" y="2840592"/>
            <a:ext cx="2700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схемы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2537916" y="3514725"/>
            <a:ext cx="1214934" cy="1838325"/>
            <a:chOff x="2537916" y="3514725"/>
            <a:chExt cx="1214934" cy="1838325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2537917" y="3514725"/>
              <a:ext cx="1214933" cy="1838325"/>
              <a:chOff x="2537917" y="3514725"/>
              <a:chExt cx="1214933" cy="1838325"/>
            </a:xfrm>
          </p:grpSpPr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2537917" y="3514725"/>
                <a:ext cx="1214933" cy="1838325"/>
              </a:xfrm>
              <a:prstGeom prst="roundRect">
                <a:avLst/>
              </a:prstGeom>
              <a:noFill/>
              <a:ln w="38100">
                <a:solidFill>
                  <a:srgbClr val="2947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2537917" y="4210050"/>
                <a:ext cx="1214933" cy="0"/>
              </a:xfrm>
              <a:prstGeom prst="line">
                <a:avLst/>
              </a:prstGeom>
              <a:ln w="57150">
                <a:solidFill>
                  <a:srgbClr val="2947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2537917" y="4210050"/>
              <a:ext cx="121493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чистое вещество:</a:t>
              </a:r>
            </a:p>
            <a:p>
              <a:pPr algn="ctr"/>
              <a:r>
                <a:rPr lang="ru-RU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0,1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37916" y="3696682"/>
              <a:ext cx="1214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вода</a:t>
              </a:r>
              <a:endParaRPr lang="ru-RU" sz="1600" b="1" i="1" dirty="0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585070" y="3524310"/>
            <a:ext cx="1214934" cy="1838325"/>
            <a:chOff x="2537916" y="3514725"/>
            <a:chExt cx="1214934" cy="1838325"/>
          </a:xfrm>
        </p:grpSpPr>
        <p:grpSp>
          <p:nvGrpSpPr>
            <p:cNvPr id="62" name="Группа 61"/>
            <p:cNvGrpSpPr/>
            <p:nvPr/>
          </p:nvGrpSpPr>
          <p:grpSpPr>
            <a:xfrm>
              <a:off x="2537917" y="3514725"/>
              <a:ext cx="1214933" cy="1838325"/>
              <a:chOff x="2537917" y="3514725"/>
              <a:chExt cx="1214933" cy="1838325"/>
            </a:xfrm>
          </p:grpSpPr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2537917" y="3514725"/>
                <a:ext cx="1214933" cy="1838325"/>
              </a:xfrm>
              <a:prstGeom prst="roundRect">
                <a:avLst/>
              </a:prstGeom>
              <a:noFill/>
              <a:ln w="38100">
                <a:solidFill>
                  <a:srgbClr val="2947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2537917" y="4210050"/>
                <a:ext cx="1214933" cy="0"/>
              </a:xfrm>
              <a:prstGeom prst="line">
                <a:avLst/>
              </a:prstGeom>
              <a:ln w="57150">
                <a:solidFill>
                  <a:srgbClr val="2947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2537917" y="4210050"/>
              <a:ext cx="121493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чистое вещество:</a:t>
              </a:r>
            </a:p>
            <a:p>
              <a:pPr algn="ctr"/>
              <a:r>
                <a:rPr lang="ru-RU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0,15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37916" y="3696682"/>
              <a:ext cx="1214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вода</a:t>
              </a:r>
              <a:endParaRPr lang="ru-RU" sz="1600" b="1" i="1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623123" y="3533895"/>
            <a:ext cx="1214934" cy="1838325"/>
            <a:chOff x="2537916" y="3514725"/>
            <a:chExt cx="1214934" cy="1838325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2537917" y="3514725"/>
              <a:ext cx="1214933" cy="1838325"/>
              <a:chOff x="2537917" y="3514725"/>
              <a:chExt cx="1214933" cy="1838325"/>
            </a:xfrm>
          </p:grpSpPr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2537917" y="3514725"/>
                <a:ext cx="1214933" cy="1838325"/>
              </a:xfrm>
              <a:prstGeom prst="roundRect">
                <a:avLst/>
              </a:prstGeom>
              <a:noFill/>
              <a:ln w="38100">
                <a:solidFill>
                  <a:srgbClr val="2947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2537917" y="4210050"/>
                <a:ext cx="1214933" cy="0"/>
              </a:xfrm>
              <a:prstGeom prst="line">
                <a:avLst/>
              </a:prstGeom>
              <a:ln w="57150">
                <a:solidFill>
                  <a:srgbClr val="2947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2537917" y="4210050"/>
              <a:ext cx="121493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чистое вещество:</a:t>
              </a:r>
            </a:p>
            <a:p>
              <a:pPr algn="ctr"/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 ‧ 0,12 = 9,6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37916" y="3696682"/>
              <a:ext cx="1214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вода</a:t>
              </a:r>
              <a:endParaRPr lang="ru-RU" sz="1600" b="1" i="1" dirty="0"/>
            </a:p>
          </p:txBody>
        </p:sp>
      </p:grpSp>
      <p:sp>
        <p:nvSpPr>
          <p:cNvPr id="73" name="Плюс 72"/>
          <p:cNvSpPr/>
          <p:nvPr/>
        </p:nvSpPr>
        <p:spPr>
          <a:xfrm>
            <a:off x="3846698" y="3913283"/>
            <a:ext cx="590550" cy="622490"/>
          </a:xfrm>
          <a:prstGeom prst="mathPlus">
            <a:avLst>
              <a:gd name="adj1" fmla="val 12903"/>
            </a:avLst>
          </a:prstGeom>
          <a:solidFill>
            <a:srgbClr val="345DAE"/>
          </a:solidFill>
          <a:ln>
            <a:solidFill>
              <a:srgbClr val="0D1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 73"/>
          <p:cNvSpPr/>
          <p:nvPr/>
        </p:nvSpPr>
        <p:spPr>
          <a:xfrm>
            <a:off x="5815780" y="4022794"/>
            <a:ext cx="765175" cy="414425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691794" y="5353050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843723" y="5372220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872328" y="5381806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909580" y="3114675"/>
            <a:ext cx="4716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63948" y="3124199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909998" y="3133785"/>
            <a:ext cx="622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123996" y="2806086"/>
            <a:ext cx="2700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системы уравнений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324974" y="3687774"/>
                <a:ext cx="2258311" cy="614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=80;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0,1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+0,15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=9,6.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974" y="3687774"/>
                <a:ext cx="2258311" cy="61491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0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2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2020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72" y="399704"/>
            <a:ext cx="10509189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Алгебра. 7 класс. Макарычев Ю. Н., </a:t>
            </a:r>
            <a:r>
              <a:rPr lang="ru-RU" sz="2400" b="1" spc="-40" dirty="0" err="1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Миндюк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Н. Г., </a:t>
            </a:r>
            <a:r>
              <a:rPr lang="ru-RU" sz="2400" b="1" spc="-40" dirty="0" err="1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Нешков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К. И. и др. </a:t>
            </a:r>
          </a:p>
        </p:txBody>
      </p:sp>
      <p:pic>
        <p:nvPicPr>
          <p:cNvPr id="29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550" r="2083" b="813"/>
          <a:stretch/>
        </p:blipFill>
        <p:spPr bwMode="auto">
          <a:xfrm>
            <a:off x="204716" y="1094218"/>
            <a:ext cx="1893708" cy="25935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132648" y="88966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49" y="957379"/>
            <a:ext cx="6004819" cy="179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997" y="957379"/>
            <a:ext cx="1839278" cy="150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4492995" y="1320800"/>
            <a:ext cx="21808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179046" y="1308100"/>
            <a:ext cx="15395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953246" y="1593850"/>
            <a:ext cx="53974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5" idx="3"/>
          </p:cNvCxnSpPr>
          <p:nvPr/>
        </p:nvCxnSpPr>
        <p:spPr>
          <a:xfrm flipH="1" flipV="1">
            <a:off x="7045226" y="1855051"/>
            <a:ext cx="1874242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953247" y="2132541"/>
            <a:ext cx="37745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537446" y="2132541"/>
            <a:ext cx="19840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953248" y="2419350"/>
            <a:ext cx="6314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537917" y="2840592"/>
            <a:ext cx="2700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схемы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2537916" y="3514725"/>
            <a:ext cx="1214934" cy="1838325"/>
            <a:chOff x="2537916" y="3514725"/>
            <a:chExt cx="1214934" cy="1838325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2537917" y="3514725"/>
              <a:ext cx="1214933" cy="1838325"/>
              <a:chOff x="2537917" y="3514725"/>
              <a:chExt cx="1214933" cy="1838325"/>
            </a:xfrm>
          </p:grpSpPr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2537917" y="3514725"/>
                <a:ext cx="1214933" cy="1838325"/>
              </a:xfrm>
              <a:prstGeom prst="roundRect">
                <a:avLst/>
              </a:prstGeom>
              <a:noFill/>
              <a:ln w="38100">
                <a:solidFill>
                  <a:srgbClr val="2947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2537917" y="4210050"/>
                <a:ext cx="1214933" cy="0"/>
              </a:xfrm>
              <a:prstGeom prst="line">
                <a:avLst/>
              </a:prstGeom>
              <a:ln w="57150">
                <a:solidFill>
                  <a:srgbClr val="2947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2537917" y="4210050"/>
              <a:ext cx="121493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чистое вещество:</a:t>
              </a:r>
            </a:p>
            <a:p>
              <a:pPr algn="ctr"/>
              <a:r>
                <a:rPr lang="ru-RU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0,1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37916" y="3696682"/>
              <a:ext cx="1214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вода</a:t>
              </a:r>
              <a:endParaRPr lang="ru-RU" sz="1600" b="1" i="1" dirty="0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585070" y="3524310"/>
            <a:ext cx="1214934" cy="1838325"/>
            <a:chOff x="2537916" y="3514725"/>
            <a:chExt cx="1214934" cy="1838325"/>
          </a:xfrm>
        </p:grpSpPr>
        <p:grpSp>
          <p:nvGrpSpPr>
            <p:cNvPr id="62" name="Группа 61"/>
            <p:cNvGrpSpPr/>
            <p:nvPr/>
          </p:nvGrpSpPr>
          <p:grpSpPr>
            <a:xfrm>
              <a:off x="2537917" y="3514725"/>
              <a:ext cx="1214933" cy="1838325"/>
              <a:chOff x="2537917" y="3514725"/>
              <a:chExt cx="1214933" cy="1838325"/>
            </a:xfrm>
          </p:grpSpPr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2537917" y="3514725"/>
                <a:ext cx="1214933" cy="1838325"/>
              </a:xfrm>
              <a:prstGeom prst="roundRect">
                <a:avLst/>
              </a:prstGeom>
              <a:noFill/>
              <a:ln w="38100">
                <a:solidFill>
                  <a:srgbClr val="2947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2537917" y="4210050"/>
                <a:ext cx="1214933" cy="0"/>
              </a:xfrm>
              <a:prstGeom prst="line">
                <a:avLst/>
              </a:prstGeom>
              <a:ln w="57150">
                <a:solidFill>
                  <a:srgbClr val="2947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2537917" y="4210050"/>
              <a:ext cx="121493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чистое вещество:</a:t>
              </a:r>
            </a:p>
            <a:p>
              <a:pPr algn="ctr"/>
              <a:r>
                <a:rPr lang="ru-RU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0,15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37916" y="3696682"/>
              <a:ext cx="1214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вода</a:t>
              </a:r>
              <a:endParaRPr lang="ru-RU" sz="1600" b="1" i="1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623123" y="3533895"/>
            <a:ext cx="1214934" cy="1838325"/>
            <a:chOff x="2537916" y="3514725"/>
            <a:chExt cx="1214934" cy="1838325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2537917" y="3514725"/>
              <a:ext cx="1214933" cy="1838325"/>
              <a:chOff x="2537917" y="3514725"/>
              <a:chExt cx="1214933" cy="1838325"/>
            </a:xfrm>
          </p:grpSpPr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2537917" y="3514725"/>
                <a:ext cx="1214933" cy="1838325"/>
              </a:xfrm>
              <a:prstGeom prst="roundRect">
                <a:avLst/>
              </a:prstGeom>
              <a:noFill/>
              <a:ln w="38100">
                <a:solidFill>
                  <a:srgbClr val="2947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2537917" y="4210050"/>
                <a:ext cx="1214933" cy="0"/>
              </a:xfrm>
              <a:prstGeom prst="line">
                <a:avLst/>
              </a:prstGeom>
              <a:ln w="57150">
                <a:solidFill>
                  <a:srgbClr val="2947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2537917" y="4210050"/>
              <a:ext cx="121493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чистое вещество:</a:t>
              </a:r>
            </a:p>
            <a:p>
              <a:pPr algn="ctr"/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 ‧ 0,12 = 9,6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37916" y="3696682"/>
              <a:ext cx="1214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вода</a:t>
              </a:r>
              <a:endParaRPr lang="ru-RU" sz="1600" b="1" i="1" dirty="0"/>
            </a:p>
          </p:txBody>
        </p:sp>
      </p:grpSp>
      <p:sp>
        <p:nvSpPr>
          <p:cNvPr id="73" name="Плюс 72"/>
          <p:cNvSpPr/>
          <p:nvPr/>
        </p:nvSpPr>
        <p:spPr>
          <a:xfrm>
            <a:off x="3846698" y="3913283"/>
            <a:ext cx="590550" cy="622490"/>
          </a:xfrm>
          <a:prstGeom prst="mathPlus">
            <a:avLst>
              <a:gd name="adj1" fmla="val 12903"/>
            </a:avLst>
          </a:prstGeom>
          <a:solidFill>
            <a:srgbClr val="345DAE"/>
          </a:solidFill>
          <a:ln>
            <a:solidFill>
              <a:srgbClr val="0D1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 73"/>
          <p:cNvSpPr/>
          <p:nvPr/>
        </p:nvSpPr>
        <p:spPr>
          <a:xfrm>
            <a:off x="5815780" y="4022794"/>
            <a:ext cx="765175" cy="414425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691794" y="5353050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843723" y="5372220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872328" y="5381806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909580" y="3114675"/>
            <a:ext cx="4716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963948" y="3124199"/>
            <a:ext cx="457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909998" y="3133785"/>
            <a:ext cx="6222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123996" y="2806086"/>
            <a:ext cx="2700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системы уравнений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324974" y="3687774"/>
                <a:ext cx="2258311" cy="614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=80;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0,1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+0,15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=9,6.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974" y="3687774"/>
                <a:ext cx="2258311" cy="61491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359622" y="4497818"/>
                <a:ext cx="1114792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=48;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=32.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622" y="4497818"/>
                <a:ext cx="1114792" cy="6015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рямоугольник 46"/>
          <p:cNvSpPr/>
          <p:nvPr/>
        </p:nvSpPr>
        <p:spPr>
          <a:xfrm>
            <a:off x="8693219" y="5772209"/>
            <a:ext cx="2700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48 г и 32 г.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5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2020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72" y="399704"/>
            <a:ext cx="10509189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Алгебра.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</a:t>
            </a: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класс. Ю.М. Колягин, М.В. Ткачёва, </a:t>
            </a: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 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др. </a:t>
            </a:r>
          </a:p>
        </p:txBody>
      </p:sp>
      <p:pic>
        <p:nvPicPr>
          <p:cNvPr id="29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132648" y="88966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3" descr="C:\Users\EZubkova\Downloads\(cover) Алгебра. 9 класс. (Колягин Ю. М., Ткачева М. В., Фёдорова Н.Е. и др.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8" y="1124903"/>
            <a:ext cx="1791686" cy="24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52" y="978411"/>
            <a:ext cx="6987689" cy="187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94" y="925356"/>
            <a:ext cx="1213374" cy="261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9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2020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72" y="399704"/>
            <a:ext cx="10509189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Алгебра.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</a:t>
            </a: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класс. Ю.М. Колягин, М.В. Ткачёва, </a:t>
            </a: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 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др. </a:t>
            </a:r>
          </a:p>
        </p:txBody>
      </p:sp>
      <p:pic>
        <p:nvPicPr>
          <p:cNvPr id="29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132648" y="88966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3" descr="C:\Users\EZubkova\Downloads\(cover) Алгебра. 9 класс. (Колягин Ю. М., Ткачева М. В., Фёдорова Н.Е. и др.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8" y="1124903"/>
            <a:ext cx="1791686" cy="24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52" y="978411"/>
            <a:ext cx="6987689" cy="187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94" y="925356"/>
            <a:ext cx="1213374" cy="261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72842" y="3229201"/>
            <a:ext cx="8581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Решение.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первый час кукушка кукует 2 раза, во второй – 3 раза, в третий – 4 раза и т.д. в 12 час – 13 раз. </a:t>
            </a:r>
          </a:p>
        </p:txBody>
      </p:sp>
    </p:spTree>
    <p:extLst>
      <p:ext uri="{BB962C8B-B14F-4D97-AF65-F5344CB8AC3E}">
        <p14:creationId xmlns:p14="http://schemas.microsoft.com/office/powerpoint/2010/main" val="14520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3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2020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72" y="399704"/>
            <a:ext cx="10509189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Алгебра.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</a:t>
            </a: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класс. Ю.М. Колягин, М.В. Ткачёва, </a:t>
            </a: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 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др. </a:t>
            </a:r>
          </a:p>
        </p:txBody>
      </p:sp>
      <p:pic>
        <p:nvPicPr>
          <p:cNvPr id="29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132648" y="88966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3" descr="C:\Users\EZubkova\Downloads\(cover) Алгебра. 9 класс. (Колягин Ю. М., Ткачева М. В., Фёдорова Н.Е. и др.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8" y="1124903"/>
            <a:ext cx="1791686" cy="24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52" y="978411"/>
            <a:ext cx="6987689" cy="187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94" y="925356"/>
            <a:ext cx="1213374" cy="261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72842" y="3229201"/>
            <a:ext cx="85815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Решение.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первый час кукушка кукует 2 раза, во второй – 3 раза, в третий – 4 раза и т.д. в 12 час – 13 раз.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n=12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3883705"/>
            <a:ext cx="1782134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2020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72" y="399704"/>
            <a:ext cx="10509189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Алгебра.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</a:t>
            </a: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класс. Ю.М. Колягин, М.В. Ткачёва, </a:t>
            </a: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 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др. </a:t>
            </a:r>
          </a:p>
        </p:txBody>
      </p:sp>
      <p:pic>
        <p:nvPicPr>
          <p:cNvPr id="29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132648" y="88966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3" descr="C:\Users\EZubkova\Downloads\(cover) Алгебра. 9 класс. (Колягин Ю. М., Ткачева М. В., Фёдорова Н.Е. и др.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8" y="1124903"/>
            <a:ext cx="1791686" cy="24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52" y="978411"/>
            <a:ext cx="6987689" cy="187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94" y="925356"/>
            <a:ext cx="1213374" cy="261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72842" y="3229201"/>
            <a:ext cx="85815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Решение.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первый час кукушка кукует 2 раза, во второй – 3 раза, в третий – 4 раза и т.д. в 12 час – 13 раз.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n=12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3883705"/>
            <a:ext cx="1782134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172842" y="4569738"/>
                <a:ext cx="4821635" cy="695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2+13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12=90</m:t>
                      </m:r>
                    </m:oMath>
                  </m:oMathPara>
                </a14:m>
                <a:endParaRPr lang="ru-RU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42" y="4569738"/>
                <a:ext cx="4821635" cy="69506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1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1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2020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72" y="399704"/>
            <a:ext cx="10509189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Алгебра.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</a:t>
            </a: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класс. Ю.М. Колягин, М.В. Ткачёва, </a:t>
            </a: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 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др. </a:t>
            </a:r>
          </a:p>
        </p:txBody>
      </p:sp>
      <p:pic>
        <p:nvPicPr>
          <p:cNvPr id="29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132648" y="88966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3" descr="C:\Users\EZubkova\Downloads\(cover) Алгебра. 9 класс. (Колягин Ю. М., Ткачева М. В., Фёдорова Н.Е. и др.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8" y="1124903"/>
            <a:ext cx="1791686" cy="24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52" y="978411"/>
            <a:ext cx="6987689" cy="187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94" y="925356"/>
            <a:ext cx="1213374" cy="261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72842" y="3229201"/>
            <a:ext cx="85815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Решение.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первый час кукушка кукует 2 раза, во второй – 3 раза, в третий – 4 раза и т.д. в 12 час – 13 раз.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n=12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3883705"/>
            <a:ext cx="1782134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172842" y="4569738"/>
                <a:ext cx="4821635" cy="695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2+13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12=90</m:t>
                      </m:r>
                    </m:oMath>
                  </m:oMathPara>
                </a14:m>
                <a:endParaRPr lang="ru-RU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42" y="4569738"/>
                <a:ext cx="4821635" cy="69506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2244786" y="5235909"/>
            <a:ext cx="7060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сигналов прозвучит за половину суток.</a:t>
            </a:r>
          </a:p>
        </p:txBody>
      </p:sp>
    </p:spTree>
    <p:extLst>
      <p:ext uri="{BB962C8B-B14F-4D97-AF65-F5344CB8AC3E}">
        <p14:creationId xmlns:p14="http://schemas.microsoft.com/office/powerpoint/2010/main" val="39830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4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АО «Издательство «Просвещение» 2020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72" y="399704"/>
            <a:ext cx="10509189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Алгебра.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</a:t>
            </a: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класс. Ю.М. Колягин, М.В. Ткачёва, </a:t>
            </a: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 </a:t>
            </a:r>
            <a:r>
              <a:rPr lang="ru-RU" sz="24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др. </a:t>
            </a:r>
          </a:p>
        </p:txBody>
      </p:sp>
      <p:pic>
        <p:nvPicPr>
          <p:cNvPr id="29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132648" y="889662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3" descr="C:\Users\EZubkova\Downloads\(cover) Алгебра. 9 класс. (Колягин Ю. М., Ткачева М. В., Фёдорова Н.Е. и др.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8" y="1124903"/>
            <a:ext cx="1791686" cy="24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52" y="978411"/>
            <a:ext cx="6987689" cy="187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94" y="925356"/>
            <a:ext cx="1213374" cy="261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72842" y="3229201"/>
            <a:ext cx="85815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Решение.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первый час кукушка кукует 2 раза, во второй – 3 раза, в третий – 4 раза и т.д. в 12 час – 13 раз.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n=12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3883705"/>
            <a:ext cx="1782134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172842" y="4569738"/>
                <a:ext cx="4821635" cy="695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2+13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12=90</m:t>
                      </m:r>
                    </m:oMath>
                  </m:oMathPara>
                </a14:m>
                <a:endParaRPr lang="ru-RU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42" y="4569738"/>
                <a:ext cx="4821635" cy="69506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2244786" y="5235909"/>
            <a:ext cx="70600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сигналов прозвучит за половину суток.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за полные сутки кукушка прокукует 90 • 2 = 180 (раз).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180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814225"/>
            <a:ext cx="163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49" y="1128549"/>
            <a:ext cx="6899230" cy="247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029" y="1350708"/>
            <a:ext cx="52309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Вопрос 1</a:t>
            </a:r>
          </a:p>
          <a:p>
            <a:r>
              <a:rPr lang="ru-RU" sz="2000" dirty="0"/>
              <a:t>Ученик хочет изобразить эти данные на диаграмме. </a:t>
            </a:r>
            <a:r>
              <a:rPr lang="ru-RU" sz="2000" dirty="0" smtClean="0"/>
              <a:t>Приведите </a:t>
            </a:r>
            <a:r>
              <a:rPr lang="ru-RU" sz="2000" b="1" dirty="0" smtClean="0"/>
              <a:t>одну </a:t>
            </a:r>
            <a:r>
              <a:rPr lang="ru-RU" sz="2000" dirty="0"/>
              <a:t>причину, по которой диаграмма не подходит для </a:t>
            </a:r>
            <a:r>
              <a:rPr lang="ru-RU" sz="2000" dirty="0" smtClean="0"/>
              <a:t>отображения </a:t>
            </a:r>
            <a:r>
              <a:rPr lang="ru-RU" sz="2000" dirty="0"/>
              <a:t>этих данных.</a:t>
            </a:r>
          </a:p>
        </p:txBody>
      </p:sp>
      <p:sp>
        <p:nvSpPr>
          <p:cNvPr id="5" name="Овал 4"/>
          <p:cNvSpPr/>
          <p:nvPr/>
        </p:nvSpPr>
        <p:spPr>
          <a:xfrm>
            <a:off x="9826388" y="1787857"/>
            <a:ext cx="600501" cy="2456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826387" y="2695321"/>
            <a:ext cx="600501" cy="2456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814225"/>
            <a:ext cx="163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49" y="1128549"/>
            <a:ext cx="6899230" cy="247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72866"/>
            <a:ext cx="52309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1</a:t>
            </a:r>
          </a:p>
          <a:p>
            <a:r>
              <a:rPr lang="ru-RU" dirty="0"/>
              <a:t>Ученик хочет изобразить эти данные на диаграмме. </a:t>
            </a:r>
            <a:r>
              <a:rPr lang="ru-RU" dirty="0" smtClean="0"/>
              <a:t>Приведите </a:t>
            </a:r>
            <a:r>
              <a:rPr lang="ru-RU" b="1" dirty="0" smtClean="0"/>
              <a:t>одну </a:t>
            </a:r>
            <a:r>
              <a:rPr lang="ru-RU" dirty="0"/>
              <a:t>причину, по которой диаграмма не подходит для </a:t>
            </a:r>
            <a:r>
              <a:rPr lang="ru-RU" dirty="0" smtClean="0"/>
              <a:t>отображения </a:t>
            </a:r>
            <a:r>
              <a:rPr lang="ru-RU" dirty="0"/>
              <a:t>этих данных.</a:t>
            </a:r>
          </a:p>
        </p:txBody>
      </p:sp>
      <p:sp>
        <p:nvSpPr>
          <p:cNvPr id="5" name="Овал 4"/>
          <p:cNvSpPr/>
          <p:nvPr/>
        </p:nvSpPr>
        <p:spPr>
          <a:xfrm>
            <a:off x="9826388" y="1787857"/>
            <a:ext cx="600501" cy="2456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826387" y="2695321"/>
            <a:ext cx="600501" cy="2456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1" y="2650194"/>
            <a:ext cx="4170559" cy="404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814225"/>
            <a:ext cx="163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49" y="1128549"/>
            <a:ext cx="6899230" cy="247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72866"/>
            <a:ext cx="52309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1</a:t>
            </a:r>
          </a:p>
          <a:p>
            <a:r>
              <a:rPr lang="ru-RU" dirty="0"/>
              <a:t>Ученик хочет изобразить эти данные на диаграмме. </a:t>
            </a:r>
            <a:r>
              <a:rPr lang="ru-RU" dirty="0" smtClean="0"/>
              <a:t>Приведите </a:t>
            </a:r>
            <a:r>
              <a:rPr lang="ru-RU" b="1" dirty="0" smtClean="0"/>
              <a:t>одну </a:t>
            </a:r>
            <a:r>
              <a:rPr lang="ru-RU" dirty="0"/>
              <a:t>причину, по которой диаграмма не подходит для </a:t>
            </a:r>
            <a:r>
              <a:rPr lang="ru-RU" dirty="0" smtClean="0"/>
              <a:t>отображения </a:t>
            </a:r>
            <a:r>
              <a:rPr lang="ru-RU" dirty="0"/>
              <a:t>этих данных.</a:t>
            </a:r>
          </a:p>
        </p:txBody>
      </p:sp>
      <p:sp>
        <p:nvSpPr>
          <p:cNvPr id="5" name="Овал 4"/>
          <p:cNvSpPr/>
          <p:nvPr/>
        </p:nvSpPr>
        <p:spPr>
          <a:xfrm>
            <a:off x="9826388" y="1787857"/>
            <a:ext cx="600501" cy="2456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826387" y="2695321"/>
            <a:ext cx="600501" cy="2456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1" y="2650194"/>
            <a:ext cx="4170559" cy="404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91021" y="4991248"/>
            <a:ext cx="363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Ответ: </a:t>
            </a:r>
            <a:r>
              <a:rPr lang="ru-RU" dirty="0"/>
              <a:t>большой разброс значений.</a:t>
            </a:r>
          </a:p>
        </p:txBody>
      </p:sp>
    </p:spTree>
    <p:extLst>
      <p:ext uri="{BB962C8B-B14F-4D97-AF65-F5344CB8AC3E}">
        <p14:creationId xmlns:p14="http://schemas.microsoft.com/office/powerpoint/2010/main" val="29853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814225"/>
            <a:ext cx="163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72866"/>
            <a:ext cx="121396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</a:t>
            </a:r>
            <a:r>
              <a:rPr lang="ru-RU" b="1" dirty="0" smtClean="0"/>
              <a:t>2</a:t>
            </a:r>
            <a:endParaRPr lang="ru-RU" b="1" dirty="0"/>
          </a:p>
          <a:p>
            <a:r>
              <a:rPr lang="ru-RU" dirty="0"/>
              <a:t>Для того чтобы спасти от вырубки одно дерево, требуется </a:t>
            </a:r>
            <a:r>
              <a:rPr lang="ru-RU" dirty="0" smtClean="0"/>
              <a:t>собрать и </a:t>
            </a:r>
            <a:r>
              <a:rPr lang="ru-RU" dirty="0"/>
              <a:t>сдать на переработку около 80 кг макулатуры. Эта информация</a:t>
            </a:r>
            <a:r>
              <a:rPr lang="ru-RU" dirty="0" smtClean="0"/>
              <a:t>, услышанная </a:t>
            </a:r>
            <a:r>
              <a:rPr lang="ru-RU" dirty="0"/>
              <a:t>на уроке, очень заинтересовала </a:t>
            </a:r>
            <a:r>
              <a:rPr lang="ru-RU" dirty="0" smtClean="0"/>
              <a:t>друзей-семиклассников Романа </a:t>
            </a:r>
            <a:r>
              <a:rPr lang="ru-RU" dirty="0"/>
              <a:t>и Михаила. Они придумали проект и организовали сбор </a:t>
            </a:r>
            <a:r>
              <a:rPr lang="ru-RU" dirty="0" smtClean="0"/>
              <a:t>макулатуры </a:t>
            </a:r>
            <a:r>
              <a:rPr lang="ru-RU" dirty="0"/>
              <a:t>школьниками всей области, а школам-победителям </a:t>
            </a:r>
            <a:r>
              <a:rPr lang="ru-RU" dirty="0" smtClean="0"/>
              <a:t>областной </a:t>
            </a:r>
            <a:r>
              <a:rPr lang="ru-RU" dirty="0"/>
              <a:t>филиал Российского центра защиты леса подарил </a:t>
            </a:r>
            <a:r>
              <a:rPr lang="ru-RU" dirty="0" smtClean="0"/>
              <a:t>саженцы для </a:t>
            </a:r>
            <a:r>
              <a:rPr lang="ru-RU" dirty="0"/>
              <a:t>высадки на пришкольном участке. Учащиеся школы, в которой</a:t>
            </a:r>
          </a:p>
          <a:p>
            <a:r>
              <a:rPr lang="ru-RU" dirty="0"/>
              <a:t>учатся Роман и Михаил, собрали 1,2 т макулатуры, причём </a:t>
            </a:r>
            <a:r>
              <a:rPr lang="ru-RU" dirty="0" smtClean="0"/>
              <a:t>учащиеся </a:t>
            </a:r>
            <a:r>
              <a:rPr lang="ru-RU" dirty="0"/>
              <a:t>начальной школы собрали 20 % всего количества, основной </a:t>
            </a:r>
            <a:r>
              <a:rPr lang="ru-RU" dirty="0" smtClean="0"/>
              <a:t>— 60 </a:t>
            </a:r>
            <a:r>
              <a:rPr lang="ru-RU" dirty="0"/>
              <a:t>% и старшей — 20 %. Сколько деревьев спасли учащиеся</a:t>
            </a:r>
          </a:p>
          <a:p>
            <a:r>
              <a:rPr lang="ru-RU" dirty="0"/>
              <a:t>а) начальной школы,</a:t>
            </a:r>
          </a:p>
          <a:p>
            <a:r>
              <a:rPr lang="ru-RU" dirty="0"/>
              <a:t>б) основной школы,</a:t>
            </a:r>
          </a:p>
          <a:p>
            <a:r>
              <a:rPr lang="ru-RU" dirty="0"/>
              <a:t>в) старшей школы?</a:t>
            </a:r>
          </a:p>
        </p:txBody>
      </p:sp>
    </p:spTree>
    <p:extLst>
      <p:ext uri="{BB962C8B-B14F-4D97-AF65-F5344CB8AC3E}">
        <p14:creationId xmlns:p14="http://schemas.microsoft.com/office/powerpoint/2010/main" val="2269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814225"/>
            <a:ext cx="163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72866"/>
            <a:ext cx="121396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</a:t>
            </a:r>
            <a:r>
              <a:rPr lang="ru-RU" b="1" dirty="0" smtClean="0"/>
              <a:t>2</a:t>
            </a:r>
            <a:endParaRPr lang="ru-RU" b="1" dirty="0"/>
          </a:p>
          <a:p>
            <a:r>
              <a:rPr lang="ru-RU" dirty="0"/>
              <a:t>Для того чтобы спасти от вырубки одно дерево, требуется </a:t>
            </a:r>
            <a:r>
              <a:rPr lang="ru-RU" dirty="0" smtClean="0"/>
              <a:t>собрать и </a:t>
            </a:r>
            <a:r>
              <a:rPr lang="ru-RU" dirty="0"/>
              <a:t>сдать на переработку около 80 кг макулатуры. Эта информация</a:t>
            </a:r>
            <a:r>
              <a:rPr lang="ru-RU" dirty="0" smtClean="0"/>
              <a:t>, услышанная </a:t>
            </a:r>
            <a:r>
              <a:rPr lang="ru-RU" dirty="0"/>
              <a:t>на уроке, очень заинтересовала </a:t>
            </a:r>
            <a:r>
              <a:rPr lang="ru-RU" dirty="0" smtClean="0"/>
              <a:t>друзей-семиклассников Романа </a:t>
            </a:r>
            <a:r>
              <a:rPr lang="ru-RU" dirty="0"/>
              <a:t>и Михаила. Они придумали проект и организовали сбор </a:t>
            </a:r>
            <a:r>
              <a:rPr lang="ru-RU" dirty="0" smtClean="0"/>
              <a:t>макулатуры </a:t>
            </a:r>
            <a:r>
              <a:rPr lang="ru-RU" dirty="0"/>
              <a:t>школьниками всей области, а школам-победителям </a:t>
            </a:r>
            <a:r>
              <a:rPr lang="ru-RU" dirty="0" smtClean="0"/>
              <a:t>областной </a:t>
            </a:r>
            <a:r>
              <a:rPr lang="ru-RU" dirty="0"/>
              <a:t>филиал Российского центра защиты леса подарил </a:t>
            </a:r>
            <a:r>
              <a:rPr lang="ru-RU" dirty="0" smtClean="0"/>
              <a:t>саженцы для </a:t>
            </a:r>
            <a:r>
              <a:rPr lang="ru-RU" dirty="0"/>
              <a:t>высадки на пришкольном участке. Учащиеся школы, в которой</a:t>
            </a:r>
          </a:p>
          <a:p>
            <a:r>
              <a:rPr lang="ru-RU" dirty="0"/>
              <a:t>учатся Роман и Михаил, собрали 1,2 т макулатуры, причём </a:t>
            </a:r>
            <a:r>
              <a:rPr lang="ru-RU" dirty="0" smtClean="0"/>
              <a:t>учащиеся </a:t>
            </a:r>
            <a:r>
              <a:rPr lang="ru-RU" dirty="0"/>
              <a:t>начальной школы собрали 20 % всего количества, основной </a:t>
            </a:r>
            <a:r>
              <a:rPr lang="ru-RU" dirty="0" smtClean="0"/>
              <a:t>— 60 </a:t>
            </a:r>
            <a:r>
              <a:rPr lang="ru-RU" dirty="0"/>
              <a:t>% и старшей — 20 %. Сколько деревьев спасли учащиеся</a:t>
            </a:r>
          </a:p>
          <a:p>
            <a:r>
              <a:rPr lang="ru-RU" dirty="0"/>
              <a:t>а) начальной школы,</a:t>
            </a:r>
          </a:p>
          <a:p>
            <a:r>
              <a:rPr lang="ru-RU" dirty="0"/>
              <a:t>б) основной школы,</a:t>
            </a:r>
          </a:p>
          <a:p>
            <a:r>
              <a:rPr lang="ru-RU" dirty="0"/>
              <a:t>в) старшей школы?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430443"/>
              </p:ext>
            </p:extLst>
          </p:nvPr>
        </p:nvGraphicFramePr>
        <p:xfrm>
          <a:off x="3437719" y="3271797"/>
          <a:ext cx="319509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3397"/>
                <a:gridCol w="9416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Начальная 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Основная 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0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106" y="224272"/>
            <a:ext cx="10509189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Серия «Функциональная Грамотность</a:t>
            </a:r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Тренажёры»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86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75029" y="6697029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rgbClr val="002060"/>
                </a:solidFill>
              </a:rPr>
              <a:t>© АО «Издательство «Просвещение» </a:t>
            </a:r>
            <a:r>
              <a:rPr lang="ru-RU" sz="700" dirty="0" smtClean="0">
                <a:solidFill>
                  <a:srgbClr val="002060"/>
                </a:solidFill>
              </a:rPr>
              <a:t>2020</a:t>
            </a:r>
            <a:endParaRPr lang="ru-RU" sz="700" dirty="0">
              <a:solidFill>
                <a:srgbClr val="00206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814225"/>
            <a:ext cx="163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72866"/>
            <a:ext cx="121396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</a:t>
            </a:r>
            <a:r>
              <a:rPr lang="ru-RU" b="1" dirty="0" smtClean="0"/>
              <a:t>2</a:t>
            </a:r>
            <a:endParaRPr lang="ru-RU" b="1" dirty="0"/>
          </a:p>
          <a:p>
            <a:r>
              <a:rPr lang="ru-RU" dirty="0"/>
              <a:t>Для того чтобы спасти от вырубки одно дерево, требуется </a:t>
            </a:r>
            <a:r>
              <a:rPr lang="ru-RU" dirty="0" smtClean="0"/>
              <a:t>собрать и </a:t>
            </a:r>
            <a:r>
              <a:rPr lang="ru-RU" dirty="0"/>
              <a:t>сдать на переработку около 80 кг макулатуры. Эта информация</a:t>
            </a:r>
            <a:r>
              <a:rPr lang="ru-RU" dirty="0" smtClean="0"/>
              <a:t>, услышанная </a:t>
            </a:r>
            <a:r>
              <a:rPr lang="ru-RU" dirty="0"/>
              <a:t>на уроке, очень заинтересовала </a:t>
            </a:r>
            <a:r>
              <a:rPr lang="ru-RU" dirty="0" smtClean="0"/>
              <a:t>друзей-семиклассников Романа </a:t>
            </a:r>
            <a:r>
              <a:rPr lang="ru-RU" dirty="0"/>
              <a:t>и Михаила. Они придумали проект и организовали сбор </a:t>
            </a:r>
            <a:r>
              <a:rPr lang="ru-RU" dirty="0" smtClean="0"/>
              <a:t>макулатуры </a:t>
            </a:r>
            <a:r>
              <a:rPr lang="ru-RU" dirty="0"/>
              <a:t>школьниками всей области, а школам-победителям </a:t>
            </a:r>
            <a:r>
              <a:rPr lang="ru-RU" dirty="0" smtClean="0"/>
              <a:t>областной </a:t>
            </a:r>
            <a:r>
              <a:rPr lang="ru-RU" dirty="0"/>
              <a:t>филиал Российского центра защиты леса подарил </a:t>
            </a:r>
            <a:r>
              <a:rPr lang="ru-RU" dirty="0" smtClean="0"/>
              <a:t>саженцы для </a:t>
            </a:r>
            <a:r>
              <a:rPr lang="ru-RU" dirty="0"/>
              <a:t>высадки на пришкольном участке. Учащиеся школы, в которой</a:t>
            </a:r>
          </a:p>
          <a:p>
            <a:r>
              <a:rPr lang="ru-RU" dirty="0"/>
              <a:t>учатся Роман и Михаил, собрали 1,2 т макулатуры, причём </a:t>
            </a:r>
            <a:r>
              <a:rPr lang="ru-RU" dirty="0" smtClean="0"/>
              <a:t>учащиеся </a:t>
            </a:r>
            <a:r>
              <a:rPr lang="ru-RU" dirty="0"/>
              <a:t>начальной школы собрали 20 % всего количества, основной </a:t>
            </a:r>
            <a:r>
              <a:rPr lang="ru-RU" dirty="0" smtClean="0"/>
              <a:t>— 60 </a:t>
            </a:r>
            <a:r>
              <a:rPr lang="ru-RU" dirty="0"/>
              <a:t>% и старшей — 20 %. Сколько деревьев спасли учащиеся</a:t>
            </a:r>
          </a:p>
          <a:p>
            <a:r>
              <a:rPr lang="ru-RU" dirty="0"/>
              <a:t>а) начальной школы,</a:t>
            </a:r>
          </a:p>
          <a:p>
            <a:r>
              <a:rPr lang="ru-RU" dirty="0"/>
              <a:t>б) основной школы,</a:t>
            </a:r>
          </a:p>
          <a:p>
            <a:r>
              <a:rPr lang="ru-RU" dirty="0"/>
              <a:t>в) старшей школы?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4456472"/>
                  </p:ext>
                </p:extLst>
              </p:nvPr>
            </p:nvGraphicFramePr>
            <p:xfrm>
              <a:off x="3437719" y="3271797"/>
              <a:ext cx="5365087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9624"/>
                    <a:gridCol w="791570"/>
                    <a:gridCol w="248389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Начальная школа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i="1" dirty="0" smtClean="0">
                                    <a:latin typeface="Cambria Math"/>
                                  </a:rPr>
                                  <m:t>1200</m:t>
                                </m:r>
                                <m:r>
                                  <a:rPr lang="ru-RU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ru-RU" b="0" i="1" dirty="0" smtClean="0">
                                    <a:latin typeface="Cambria Math"/>
                                    <a:ea typeface="Cambria Math"/>
                                  </a:rPr>
                                  <m:t>0,2=240 (кг)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Основная школа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60%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i="1" dirty="0" smtClean="0">
                                    <a:latin typeface="Cambria Math"/>
                                  </a:rPr>
                                  <m:t>1200</m:t>
                                </m:r>
                                <m:r>
                                  <a:rPr lang="ru-RU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ru-RU" b="0" i="1" dirty="0" smtClean="0">
                                    <a:latin typeface="Cambria Math"/>
                                    <a:ea typeface="Cambria Math"/>
                                  </a:rPr>
                                  <m:t>0,6=720 (кг)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Средняя школа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i="1" dirty="0" smtClean="0">
                                    <a:latin typeface="Cambria Math"/>
                                  </a:rPr>
                                  <m:t>1200</m:t>
                                </m:r>
                                <m:r>
                                  <a:rPr lang="ru-RU" i="1" dirty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ru-RU" b="0" i="1" dirty="0" smtClean="0">
                                    <a:latin typeface="Cambria Math"/>
                                    <a:ea typeface="Cambria Math"/>
                                  </a:rPr>
                                  <m:t>0,2=240 (кг)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Итого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100%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1,2 т = 1200</a:t>
                          </a:r>
                          <a:r>
                            <a:rPr lang="ru-RU" baseline="0" dirty="0" smtClean="0"/>
                            <a:t> кг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4456472"/>
                  </p:ext>
                </p:extLst>
              </p:nvPr>
            </p:nvGraphicFramePr>
            <p:xfrm>
              <a:off x="3437719" y="3271797"/>
              <a:ext cx="5365087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9624"/>
                    <a:gridCol w="791570"/>
                    <a:gridCol w="248389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Начальная школа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6462" t="-8197" r="-246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Основная школа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60%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6462" t="-108197" r="-246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Средняя школа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6462" t="-211667" r="-246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Итого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100%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1,2 т = 1200</a:t>
                          </a:r>
                          <a:r>
                            <a:rPr lang="ru-RU" baseline="0" dirty="0" smtClean="0"/>
                            <a:t> кг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9648967" y="1760561"/>
            <a:ext cx="16786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452883" y="1760561"/>
            <a:ext cx="120100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1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9117</TotalTime>
  <Words>6834</Words>
  <Application>Microsoft Office PowerPoint</Application>
  <PresentationFormat>Произвольный</PresentationFormat>
  <Paragraphs>499</Paragraphs>
  <Slides>38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Наталья</cp:lastModifiedBy>
  <cp:revision>888</cp:revision>
  <cp:lastPrinted>2019-08-02T09:06:22Z</cp:lastPrinted>
  <dcterms:created xsi:type="dcterms:W3CDTF">2018-07-24T05:59:49Z</dcterms:created>
  <dcterms:modified xsi:type="dcterms:W3CDTF">2022-01-13T07:26:51Z</dcterms:modified>
</cp:coreProperties>
</file>